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650"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87678B-C6CD-4E6C-8800-C08D9A9A7DDE}" type="datetimeFigureOut">
              <a:rPr lang="ru-RU" smtClean="0"/>
              <a:t>28.03.2025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07FB5C-8163-4BD2-A7C8-9F42B8BBB291}" type="slidenum">
              <a:rPr lang="ru-RU" smtClean="0"/>
              <a:t>‹#›</a:t>
            </a:fld>
            <a:endParaRPr lang="ru-RU"/>
          </a:p>
        </p:txBody>
      </p:sp>
    </p:spTree>
    <p:extLst>
      <p:ext uri="{BB962C8B-B14F-4D97-AF65-F5344CB8AC3E}">
        <p14:creationId xmlns:p14="http://schemas.microsoft.com/office/powerpoint/2010/main" val="2380581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407FB5C-8163-4BD2-A7C8-9F42B8BBB291}" type="slidenum">
              <a:rPr lang="ru-RU" smtClean="0"/>
              <a:t>4</a:t>
            </a:fld>
            <a:endParaRPr lang="ru-RU"/>
          </a:p>
        </p:txBody>
      </p:sp>
    </p:spTree>
    <p:extLst>
      <p:ext uri="{BB962C8B-B14F-4D97-AF65-F5344CB8AC3E}">
        <p14:creationId xmlns:p14="http://schemas.microsoft.com/office/powerpoint/2010/main" val="3790868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407FB5C-8163-4BD2-A7C8-9F42B8BBB291}" type="slidenum">
              <a:rPr lang="ru-RU" smtClean="0"/>
              <a:t>15</a:t>
            </a:fld>
            <a:endParaRPr lang="ru-RU"/>
          </a:p>
        </p:txBody>
      </p:sp>
    </p:spTree>
    <p:extLst>
      <p:ext uri="{BB962C8B-B14F-4D97-AF65-F5344CB8AC3E}">
        <p14:creationId xmlns:p14="http://schemas.microsoft.com/office/powerpoint/2010/main" val="1640063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0BB453B8-429F-4213-BC14-A8A99394E666}" type="datetimeFigureOut">
              <a:rPr lang="ru-RU" smtClean="0"/>
              <a:t>28.03.2025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54D68CA-BDD8-4236-B11B-9BBC81181749}"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0BB453B8-429F-4213-BC14-A8A99394E666}" type="datetimeFigureOut">
              <a:rPr lang="ru-RU" smtClean="0"/>
              <a:t>28.03.2025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54D68CA-BDD8-4236-B11B-9BBC81181749}"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BB453B8-429F-4213-BC14-A8A99394E666}" type="datetimeFigureOut">
              <a:rPr lang="ru-RU" smtClean="0"/>
              <a:t>28.03.2025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54D68CA-BDD8-4236-B11B-9BBC81181749}"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BB453B8-429F-4213-BC14-A8A99394E666}" type="datetimeFigureOut">
              <a:rPr lang="ru-RU" smtClean="0"/>
              <a:t>28.03.2025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54D68CA-BDD8-4236-B11B-9BBC81181749}"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BB453B8-429F-4213-BC14-A8A99394E666}" type="datetimeFigureOut">
              <a:rPr lang="ru-RU" smtClean="0"/>
              <a:t>28.03.2025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54D68CA-BDD8-4236-B11B-9BBC81181749}"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BB453B8-429F-4213-BC14-A8A99394E666}" type="datetimeFigureOut">
              <a:rPr lang="ru-RU" smtClean="0"/>
              <a:t>28.03.2025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54D68CA-BDD8-4236-B11B-9BBC81181749}"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BB453B8-429F-4213-BC14-A8A99394E666}" type="datetimeFigureOut">
              <a:rPr lang="ru-RU" smtClean="0"/>
              <a:t>28.03.2025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54D68CA-BDD8-4236-B11B-9BBC81181749}"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0BB453B8-429F-4213-BC14-A8A99394E666}" type="datetimeFigureOut">
              <a:rPr lang="ru-RU" smtClean="0"/>
              <a:t>28.03.2025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54D68CA-BDD8-4236-B11B-9BBC81181749}"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B453B8-429F-4213-BC14-A8A99394E666}" type="datetimeFigureOut">
              <a:rPr lang="ru-RU" smtClean="0"/>
              <a:t>28.03.2025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54D68CA-BDD8-4236-B11B-9BBC81181749}"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BB453B8-429F-4213-BC14-A8A99394E666}" type="datetimeFigureOut">
              <a:rPr lang="ru-RU" smtClean="0"/>
              <a:t>28.03.2025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54D68CA-BDD8-4236-B11B-9BBC81181749}"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BB453B8-429F-4213-BC14-A8A99394E666}" type="datetimeFigureOut">
              <a:rPr lang="ru-RU" smtClean="0"/>
              <a:t>28.03.2025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54D68CA-BDD8-4236-B11B-9BBC81181749}"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0BB453B8-429F-4213-BC14-A8A99394E666}" type="datetimeFigureOut">
              <a:rPr lang="ru-RU" smtClean="0"/>
              <a:t>28.03.2025</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754D68CA-BDD8-4236-B11B-9BBC81181749}"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4.jpeg"/><Relationship Id="rId7" Type="http://schemas.openxmlformats.org/officeDocument/2006/relationships/image" Target="../media/image38.pn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endParaRPr lang="ru-RU"/>
          </a:p>
        </p:txBody>
      </p:sp>
      <p:sp>
        <p:nvSpPr>
          <p:cNvPr id="2" name="Заголовок 1"/>
          <p:cNvSpPr>
            <a:spLocks noGrp="1"/>
          </p:cNvSpPr>
          <p:nvPr>
            <p:ph type="ctrTitle"/>
          </p:nvPr>
        </p:nvSpPr>
        <p:spPr/>
        <p:txBody>
          <a:bodyPr/>
          <a:lstStyle/>
          <a:p>
            <a:endParaRPr lang="ru-RU"/>
          </a:p>
        </p:txBody>
      </p:sp>
      <p:pic>
        <p:nvPicPr>
          <p:cNvPr id="4" name="Google Shape;189;p31"/>
          <p:cNvPicPr/>
          <p:nvPr/>
        </p:nvPicPr>
        <p:blipFill>
          <a:blip r:embed="rId2"/>
          <a:stretch/>
        </p:blipFill>
        <p:spPr>
          <a:xfrm>
            <a:off x="0" y="17509"/>
            <a:ext cx="9446760" cy="6840491"/>
          </a:xfrm>
          <a:prstGeom prst="rect">
            <a:avLst/>
          </a:prstGeom>
          <a:ln w="0">
            <a:noFill/>
          </a:ln>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37510"/>
            <a:ext cx="3670238"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323528" y="3105835"/>
            <a:ext cx="6120680" cy="1569660"/>
          </a:xfrm>
          <a:prstGeom prst="rect">
            <a:avLst/>
          </a:prstGeom>
        </p:spPr>
        <p:txBody>
          <a:bodyPr wrap="square">
            <a:spAutoFit/>
          </a:bodyPr>
          <a:lstStyle/>
          <a:p>
            <a:r>
              <a:rPr lang="ru-RU" sz="3200" dirty="0" smtClean="0">
                <a:latin typeface="Times New Roman" pitchFamily="18" charset="0"/>
                <a:cs typeface="Times New Roman" pitchFamily="18" charset="0"/>
              </a:rPr>
              <a:t>ПРАВИЛА</a:t>
            </a:r>
          </a:p>
          <a:p>
            <a:r>
              <a:rPr lang="ru-RU" sz="3200" dirty="0" smtClean="0">
                <a:latin typeface="Times New Roman" pitchFamily="18" charset="0"/>
                <a:cs typeface="Times New Roman" pitchFamily="18" charset="0"/>
              </a:rPr>
              <a:t>поведения детей в опасных ситуациях</a:t>
            </a:r>
            <a:endParaRPr lang="ru-RU" sz="3200" dirty="0">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12" y="37510"/>
            <a:ext cx="1162390" cy="655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rot="10800000" flipV="1">
            <a:off x="467544" y="4979207"/>
            <a:ext cx="4950297" cy="923330"/>
          </a:xfrm>
          <a:prstGeom prst="rect">
            <a:avLst/>
          </a:prstGeom>
        </p:spPr>
        <p:txBody>
          <a:bodyPr wrap="square">
            <a:spAutoFit/>
          </a:bodyPr>
          <a:lstStyle/>
          <a:p>
            <a:r>
              <a:rPr lang="ru-RU" dirty="0" smtClean="0"/>
              <a:t>Кадровый центр Сегежского Муниципального округа</a:t>
            </a:r>
          </a:p>
          <a:p>
            <a:r>
              <a:rPr lang="ru-RU" dirty="0" smtClean="0"/>
              <a:t> 2025 год</a:t>
            </a:r>
            <a:endParaRPr lang="ru-RU" dirty="0"/>
          </a:p>
        </p:txBody>
      </p:sp>
    </p:spTree>
    <p:extLst>
      <p:ext uri="{BB962C8B-B14F-4D97-AF65-F5344CB8AC3E}">
        <p14:creationId xmlns:p14="http://schemas.microsoft.com/office/powerpoint/2010/main" val="42668241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260648"/>
            <a:ext cx="8064896" cy="3477875"/>
          </a:xfrm>
          <a:prstGeom prst="rect">
            <a:avLst/>
          </a:prstGeom>
        </p:spPr>
        <p:txBody>
          <a:bodyPr wrap="square">
            <a:spAutoFit/>
          </a:bodyPr>
          <a:lstStyle/>
          <a:p>
            <a:pPr indent="355600" algn="just"/>
            <a:r>
              <a:rPr lang="ru-RU" sz="2000" dirty="0" smtClean="0">
                <a:latin typeface="Times New Roman" pitchFamily="18" charset="0"/>
                <a:cs typeface="Times New Roman" pitchFamily="18" charset="0"/>
              </a:rPr>
              <a:t>- если ребенку показалось, что его кто-то преследует, необходимо незамедлительно проследовать в людное место, обратиться к взрослому, сообщив обо всех попытках расспроса и приставания. При этом стараться запомнить детали одежды, внешний вид и машину незнакомца, который пытался вступить с ребёнком в контакт;</a:t>
            </a:r>
          </a:p>
          <a:p>
            <a:pPr indent="355600" algn="just"/>
            <a:r>
              <a:rPr lang="ru-RU" sz="2000" dirty="0" smtClean="0">
                <a:latin typeface="Times New Roman" pitchFamily="18" charset="0"/>
                <a:cs typeface="Times New Roman" pitchFamily="18" charset="0"/>
              </a:rPr>
              <a:t>- если ребенка остановили и попросили показать дорогу, то ни в коем случае нельзя садиться в незнакомый автомобиль и подходить к нему близко;</a:t>
            </a:r>
          </a:p>
          <a:p>
            <a:pPr indent="355600" algn="just"/>
            <a:r>
              <a:rPr lang="ru-RU" sz="2000" dirty="0" smtClean="0">
                <a:latin typeface="Times New Roman" pitchFamily="18" charset="0"/>
                <a:cs typeface="Times New Roman" pitchFamily="18" charset="0"/>
              </a:rPr>
              <a:t>- если навстречу ребёнку идет шумная компания, поведение которой является антиобщественным, необходимо перейти на другую сторону дороги, попытаться обойти эту компанию, не вступать в конфликт;</a:t>
            </a:r>
            <a:endParaRPr lang="ru-RU" sz="2000" dirty="0">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96752"/>
            <a:ext cx="971600" cy="393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3861048"/>
            <a:ext cx="3540108"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944" y="3861048"/>
            <a:ext cx="4968552" cy="2996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64" y="0"/>
            <a:ext cx="84137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98195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21296" y="476672"/>
            <a:ext cx="4175478" cy="5632311"/>
          </a:xfrm>
          <a:prstGeom prst="rect">
            <a:avLst/>
          </a:prstGeom>
        </p:spPr>
        <p:txBody>
          <a:bodyPr wrap="square">
            <a:spAutoFit/>
          </a:bodyPr>
          <a:lstStyle/>
          <a:p>
            <a:pPr indent="355600" algn="just"/>
            <a:r>
              <a:rPr lang="ru-RU" sz="2000" b="1" dirty="0" smtClean="0">
                <a:latin typeface="Times New Roman" pitchFamily="18" charset="0"/>
                <a:cs typeface="Times New Roman" pitchFamily="18" charset="0"/>
              </a:rPr>
              <a:t>- в общественном транспорте лучше садиться ближе к водителю и в случае опасности обратиться к нему за помощью;</a:t>
            </a:r>
          </a:p>
          <a:p>
            <a:pPr indent="355600" algn="just"/>
            <a:r>
              <a:rPr lang="ru-RU" sz="2000" b="1" dirty="0" smtClean="0">
                <a:latin typeface="Times New Roman" pitchFamily="18" charset="0"/>
                <a:cs typeface="Times New Roman" pitchFamily="18" charset="0"/>
              </a:rPr>
              <a:t>- в случае если к ребёнку пристал незнакомый человек (люди), ему угрожает опасность, необходимо, чтобы ребёнок не впадал в панику, по сопротивлялся (брыкался, кусался, царапался, убегал, кричал), громко закричал, привлекая внимание прохожих;</a:t>
            </a:r>
          </a:p>
          <a:p>
            <a:pPr indent="355600" algn="just"/>
            <a:r>
              <a:rPr lang="ru-RU" sz="2000" b="1" dirty="0" smtClean="0">
                <a:latin typeface="Times New Roman" pitchFamily="18" charset="0"/>
                <a:cs typeface="Times New Roman" pitchFamily="18" charset="0"/>
              </a:rPr>
              <a:t>- при возникновении опасной ситуации ребёнку необходимо бежать в ближайшее безопасное, людное место: школу, больницу, магазин, полицию и т.д.</a:t>
            </a:r>
            <a:endParaRPr lang="ru-RU" sz="2000" b="1" dirty="0">
              <a:latin typeface="Times New Roman" pitchFamily="18" charset="0"/>
              <a:cs typeface="Times New Roman" pitchFamily="18"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94644"/>
            <a:ext cx="683568" cy="393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32993"/>
            <a:ext cx="4499992" cy="679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49298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76056" y="6021288"/>
            <a:ext cx="4067944" cy="836712"/>
          </a:xfrm>
        </p:spPr>
        <p:txBody>
          <a:bodyPr/>
          <a:lstStyle/>
          <a:p>
            <a:pPr marL="0" indent="0" algn="ctr">
              <a:buNone/>
            </a:pPr>
            <a:r>
              <a:rPr lang="ru-RU" sz="2800" dirty="0">
                <a:solidFill>
                  <a:srgbClr val="FF0000"/>
                </a:solidFill>
              </a:rPr>
              <a:t> </a:t>
            </a:r>
            <a:r>
              <a:rPr lang="ru-RU" sz="2000" dirty="0">
                <a:solidFill>
                  <a:srgbClr val="FF0000"/>
                </a:solidFill>
                <a:latin typeface="Times New Roman" pitchFamily="18" charset="0"/>
                <a:cs typeface="Times New Roman" pitchFamily="18" charset="0"/>
              </a:rPr>
              <a:t>Правила безопасности, если ребёнок дома один: </a:t>
            </a:r>
          </a:p>
        </p:txBody>
      </p:sp>
      <p:sp>
        <p:nvSpPr>
          <p:cNvPr id="3" name="Объект 2"/>
          <p:cNvSpPr>
            <a:spLocks noGrp="1"/>
          </p:cNvSpPr>
          <p:nvPr>
            <p:ph sz="quarter" idx="13"/>
          </p:nvPr>
        </p:nvSpPr>
        <p:spPr>
          <a:xfrm>
            <a:off x="344908" y="44624"/>
            <a:ext cx="4875164" cy="6768752"/>
          </a:xfrm>
        </p:spPr>
        <p:txBody>
          <a:bodyPr>
            <a:noAutofit/>
          </a:bodyPr>
          <a:lstStyle/>
          <a:p>
            <a:pPr marL="44450" indent="311150" algn="just">
              <a:buNone/>
            </a:pPr>
            <a:r>
              <a:rPr lang="ru-RU" sz="2000" dirty="0"/>
              <a:t> </a:t>
            </a:r>
            <a:r>
              <a:rPr lang="ru-RU" sz="2000" b="1" dirty="0"/>
              <a:t>- если кто-то позвонил в дверь, то перед тем как открыть входную дверь, ребёнку необходимо посмотреть в дверной глазок и спросить «Кто там?»;</a:t>
            </a:r>
          </a:p>
          <a:p>
            <a:pPr marL="44450" indent="311150" algn="just">
              <a:buNone/>
            </a:pPr>
            <a:r>
              <a:rPr lang="ru-RU" sz="2000" b="1" dirty="0"/>
              <a:t>         - если глазок закрыт с другой стороны или на лестничной площадке никого не видно, ни в коем случае не открывать дверь;</a:t>
            </a:r>
          </a:p>
          <a:p>
            <a:pPr marL="44450" indent="311150" algn="just">
              <a:buNone/>
            </a:pPr>
            <a:r>
              <a:rPr lang="ru-RU" sz="2000" b="1" dirty="0"/>
              <a:t>         - если ответ «Я», то дверь открывать нельзя, необходимо попросить человека назваться;</a:t>
            </a:r>
          </a:p>
          <a:p>
            <a:pPr marL="44450" indent="311150" algn="just">
              <a:buNone/>
            </a:pPr>
            <a:r>
              <a:rPr lang="ru-RU" sz="2000" b="1" dirty="0"/>
              <a:t>         - если незнакомец представляется знакомым родителей и просит пройти в квартиру, дверь открывать нельзя, необходимо сказать незнакомцу, чтобы он пришел позже, когда будут родители, и незамедлительно об этом сообщить родителям;</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08520" y="1772816"/>
            <a:ext cx="533303" cy="393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80" y="44624"/>
            <a:ext cx="3960440" cy="6048672"/>
          </a:xfrm>
          <a:prstGeom prst="rect">
            <a:avLst/>
          </a:prstGeom>
        </p:spPr>
      </p:pic>
      <p:pic>
        <p:nvPicPr>
          <p:cNvPr id="184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10" y="-28099"/>
            <a:ext cx="84137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32859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1772816"/>
            <a:ext cx="1152128" cy="393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611560" y="476671"/>
            <a:ext cx="6768752" cy="5632311"/>
          </a:xfrm>
          <a:prstGeom prst="rect">
            <a:avLst/>
          </a:prstGeom>
        </p:spPr>
        <p:txBody>
          <a:bodyPr wrap="square">
            <a:spAutoFit/>
          </a:bodyPr>
          <a:lstStyle/>
          <a:p>
            <a:pPr indent="355600" algn="just"/>
            <a:r>
              <a:rPr lang="ru-RU" sz="2000" b="1" dirty="0" smtClean="0">
                <a:latin typeface="Times New Roman" pitchFamily="18" charset="0"/>
                <a:cs typeface="Times New Roman" pitchFamily="18" charset="0"/>
              </a:rPr>
              <a:t> - если незнакомец представляется служащим почты или другого учреждения сферы коммунальных услуг, ребенку необходимо выяснить его фамилию, имя, отчество, рабочий телефон, после чего позвонить родителям и в дальнейшем выполнять их указания;</a:t>
            </a:r>
          </a:p>
          <a:p>
            <a:pPr indent="355600" algn="just"/>
            <a:r>
              <a:rPr lang="ru-RU" sz="2000" b="1" dirty="0" smtClean="0">
                <a:latin typeface="Times New Roman" pitchFamily="18" charset="0"/>
                <a:cs typeface="Times New Roman" pitchFamily="18" charset="0"/>
              </a:rPr>
              <a:t>    - если пришедший представился сотрудником правоохранительных органов, дверь открывать нельзя. Необходимо попросить его прийти позже, когда дома будут родители;</a:t>
            </a:r>
          </a:p>
          <a:p>
            <a:pPr indent="355600" algn="just"/>
            <a:r>
              <a:rPr lang="ru-RU" sz="2000" b="1" dirty="0" smtClean="0">
                <a:latin typeface="Times New Roman" pitchFamily="18" charset="0"/>
                <a:cs typeface="Times New Roman" pitchFamily="18" charset="0"/>
              </a:rPr>
              <a:t>         - если незнакомец просит открыть дверь для того, чтобы вызвать врачей скорой медицинской помощи, дверь открывать нельзя. Необходимо выяснить, что случилось, кому нужна медицинская помощь, и самому вызвать врачей, либо сообщить об этом родителям;</a:t>
            </a:r>
          </a:p>
          <a:p>
            <a:pPr indent="355600" algn="just"/>
            <a:r>
              <a:rPr lang="ru-RU" sz="2000" b="1" dirty="0" smtClean="0">
                <a:latin typeface="Times New Roman" pitchFamily="18" charset="0"/>
                <a:cs typeface="Times New Roman" pitchFamily="18" charset="0"/>
              </a:rPr>
              <a:t>         - вынося мусорное ведро, необходимо посмотреть в дверной глазок, убедившись, что на лестничной площадке никого нет.</a:t>
            </a:r>
            <a:endParaRPr lang="ru-RU" sz="2000" b="1" dirty="0">
              <a:latin typeface="Times New Roman" pitchFamily="18" charset="0"/>
              <a:cs typeface="Times New Roman" pitchFamily="18" charset="0"/>
            </a:endParaRP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82" y="0"/>
            <a:ext cx="84137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66606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07904" y="5454698"/>
            <a:ext cx="5328593" cy="1286669"/>
          </a:xfrm>
        </p:spPr>
        <p:txBody>
          <a:bodyPr/>
          <a:lstStyle/>
          <a:p>
            <a:pPr marL="0" indent="0" algn="ctr">
              <a:buNone/>
            </a:pPr>
            <a:r>
              <a:rPr lang="ru-RU" sz="2000" dirty="0"/>
              <a:t> </a:t>
            </a:r>
            <a:r>
              <a:rPr lang="ru-RU" sz="2800" dirty="0">
                <a:solidFill>
                  <a:srgbClr val="FF0000"/>
                </a:solidFill>
              </a:rPr>
              <a:t>Правила безопасности при совершении покупок: </a:t>
            </a:r>
          </a:p>
        </p:txBody>
      </p:sp>
      <p:sp>
        <p:nvSpPr>
          <p:cNvPr id="3" name="Объект 2"/>
          <p:cNvSpPr>
            <a:spLocks noGrp="1"/>
          </p:cNvSpPr>
          <p:nvPr>
            <p:ph sz="quarter" idx="13"/>
          </p:nvPr>
        </p:nvSpPr>
        <p:spPr>
          <a:xfrm>
            <a:off x="1259632" y="332656"/>
            <a:ext cx="4248472" cy="5018658"/>
          </a:xfrm>
        </p:spPr>
        <p:txBody>
          <a:bodyPr/>
          <a:lstStyle/>
          <a:p>
            <a:pPr marL="44450" indent="311150" algn="just">
              <a:buNone/>
            </a:pPr>
            <a:r>
              <a:rPr lang="ru-RU" b="1" dirty="0">
                <a:latin typeface="Times New Roman" pitchFamily="18" charset="0"/>
                <a:cs typeface="Times New Roman" pitchFamily="18" charset="0"/>
              </a:rPr>
              <a:t> - ребёнок никогда не должен говорить незнакомым и друзьям, какое у него количество денежных средств;</a:t>
            </a:r>
          </a:p>
          <a:p>
            <a:pPr marL="44450" indent="311150" algn="just">
              <a:buNone/>
            </a:pPr>
            <a:r>
              <a:rPr lang="ru-RU" b="1" dirty="0">
                <a:latin typeface="Times New Roman" pitchFamily="18" charset="0"/>
                <a:cs typeface="Times New Roman" pitchFamily="18" charset="0"/>
              </a:rPr>
              <a:t>         - расплачиваясь в магазине за покупки, ребёнок не должен показывать все денежные средства, имеющиеся у него.</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700808"/>
            <a:ext cx="1152525" cy="393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2996952"/>
            <a:ext cx="3266235" cy="2179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4128" y="592373"/>
            <a:ext cx="3041469" cy="2216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33775"/>
            <a:ext cx="611560" cy="315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05202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47864" y="5733256"/>
            <a:ext cx="5796136" cy="1368152"/>
          </a:xfrm>
        </p:spPr>
        <p:txBody>
          <a:bodyPr/>
          <a:lstStyle/>
          <a:p>
            <a:pPr marL="0" indent="0">
              <a:buNone/>
            </a:pPr>
            <a:r>
              <a:rPr lang="ru-RU" sz="2200" dirty="0">
                <a:solidFill>
                  <a:srgbClr val="FF0000"/>
                </a:solidFill>
              </a:rPr>
              <a:t>Если ребёнок обнаружил подозрительный (взрывоопасный) предмет: </a:t>
            </a:r>
          </a:p>
        </p:txBody>
      </p:sp>
      <p:sp>
        <p:nvSpPr>
          <p:cNvPr id="3" name="Объект 2"/>
          <p:cNvSpPr>
            <a:spLocks noGrp="1"/>
          </p:cNvSpPr>
          <p:nvPr>
            <p:ph sz="quarter" idx="13"/>
          </p:nvPr>
        </p:nvSpPr>
        <p:spPr>
          <a:xfrm>
            <a:off x="2195736" y="116632"/>
            <a:ext cx="6768752" cy="5544616"/>
          </a:xfrm>
        </p:spPr>
        <p:txBody>
          <a:bodyPr>
            <a:noAutofit/>
          </a:bodyPr>
          <a:lstStyle/>
          <a:p>
            <a:pPr marL="44450" indent="311150" algn="just">
              <a:buNone/>
            </a:pPr>
            <a:r>
              <a:rPr lang="ru-RU" sz="2000" b="1" dirty="0">
                <a:latin typeface="Times New Roman" pitchFamily="18" charset="0"/>
                <a:cs typeface="Times New Roman" pitchFamily="18" charset="0"/>
              </a:rPr>
              <a:t>Признаками (взрывоопасных) предметов могут быть:</a:t>
            </a:r>
          </a:p>
          <a:p>
            <a:pPr marL="44450" indent="311150" algn="just">
              <a:buNone/>
            </a:pPr>
            <a:r>
              <a:rPr lang="ru-RU" sz="2000" b="1" dirty="0">
                <a:latin typeface="Times New Roman" pitchFamily="18" charset="0"/>
                <a:cs typeface="Times New Roman" pitchFamily="18" charset="0"/>
              </a:rPr>
              <a:t>        - бесхозная сумка, портфель, коробка, сверток, какой-либо предмет, обнаруженный в школе, в подъезде, у двери в квартиру, под лестницей, в общественном транспорте и т.п.;</a:t>
            </a:r>
          </a:p>
          <a:p>
            <a:pPr marL="44450" indent="311150" algn="just">
              <a:buNone/>
            </a:pPr>
            <a:r>
              <a:rPr lang="ru-RU" sz="2000" b="1" dirty="0">
                <a:latin typeface="Times New Roman" pitchFamily="18" charset="0"/>
                <a:cs typeface="Times New Roman" pitchFamily="18" charset="0"/>
              </a:rPr>
              <a:t>       - натянутая проволока или шнур;</a:t>
            </a:r>
          </a:p>
          <a:p>
            <a:pPr marL="44450" indent="311150" algn="just">
              <a:buNone/>
            </a:pPr>
            <a:r>
              <a:rPr lang="ru-RU" sz="2000" b="1" dirty="0">
                <a:latin typeface="Times New Roman" pitchFamily="18" charset="0"/>
                <a:cs typeface="Times New Roman" pitchFamily="18" charset="0"/>
              </a:rPr>
              <a:t>       - провода или изолирующая лента, свисающая из-под машины.</a:t>
            </a:r>
          </a:p>
          <a:p>
            <a:pPr marL="44450" indent="311150" algn="just">
              <a:buNone/>
            </a:pPr>
            <a:r>
              <a:rPr lang="ru-RU" sz="2000" b="1" dirty="0">
                <a:latin typeface="Times New Roman" pitchFamily="18" charset="0"/>
                <a:cs typeface="Times New Roman" pitchFamily="18" charset="0"/>
              </a:rPr>
              <a:t>         Во всех перечисленных случаях необходимо:</a:t>
            </a:r>
          </a:p>
          <a:p>
            <a:pPr marL="44450" indent="311150" algn="just">
              <a:buNone/>
            </a:pPr>
            <a:r>
              <a:rPr lang="ru-RU" sz="2000" b="1" dirty="0">
                <a:latin typeface="Times New Roman" pitchFamily="18" charset="0"/>
                <a:cs typeface="Times New Roman" pitchFamily="18" charset="0"/>
              </a:rPr>
              <a:t>         - не трогать, не вскрывать, не перекладывать находку;</a:t>
            </a:r>
          </a:p>
          <a:p>
            <a:pPr marL="44450" indent="311150" algn="just">
              <a:buNone/>
            </a:pPr>
            <a:r>
              <a:rPr lang="ru-RU" sz="2000" b="1" dirty="0">
                <a:latin typeface="Times New Roman" pitchFamily="18" charset="0"/>
                <a:cs typeface="Times New Roman" pitchFamily="18" charset="0"/>
              </a:rPr>
              <a:t>         - отойти на безопасное расстояние;</a:t>
            </a:r>
          </a:p>
          <a:p>
            <a:pPr marL="44450" indent="311150" algn="just">
              <a:buNone/>
            </a:pPr>
            <a:r>
              <a:rPr lang="ru-RU" sz="2000" b="1" dirty="0">
                <a:latin typeface="Times New Roman" pitchFamily="18" charset="0"/>
                <a:cs typeface="Times New Roman" pitchFamily="18" charset="0"/>
              </a:rPr>
              <a:t>         - сообщить о находке учителю, родителям, знакомым взрослым людям, сотруднику полиции, водителю общественного транспорта.</a:t>
            </a:r>
          </a:p>
          <a:p>
            <a:pPr marL="45720" indent="0">
              <a:buNone/>
            </a:pPr>
            <a:endParaRPr lang="ru-RU" sz="18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764704"/>
            <a:ext cx="1152525" cy="393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467670"/>
            <a:ext cx="3837426" cy="1390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1" y="0"/>
            <a:ext cx="700280" cy="36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98889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99792" y="5661248"/>
            <a:ext cx="6336704" cy="1196752"/>
          </a:xfrm>
        </p:spPr>
        <p:txBody>
          <a:bodyPr/>
          <a:lstStyle/>
          <a:p>
            <a:pPr marL="0" indent="0">
              <a:buNone/>
            </a:pPr>
            <a:r>
              <a:rPr lang="ru-RU" sz="3200" dirty="0">
                <a:solidFill>
                  <a:srgbClr val="FF0000"/>
                </a:solidFill>
                <a:latin typeface="Times New Roman" pitchFamily="18" charset="0"/>
                <a:cs typeface="Times New Roman" pitchFamily="18" charset="0"/>
              </a:rPr>
              <a:t>Меры безопасности при нападении собак: </a:t>
            </a:r>
          </a:p>
        </p:txBody>
      </p:sp>
      <p:sp>
        <p:nvSpPr>
          <p:cNvPr id="3" name="Объект 2"/>
          <p:cNvSpPr>
            <a:spLocks noGrp="1"/>
          </p:cNvSpPr>
          <p:nvPr>
            <p:ph sz="quarter" idx="13"/>
          </p:nvPr>
        </p:nvSpPr>
        <p:spPr>
          <a:xfrm>
            <a:off x="899593" y="731520"/>
            <a:ext cx="5832647" cy="4353664"/>
          </a:xfrm>
        </p:spPr>
        <p:txBody>
          <a:bodyPr>
            <a:normAutofit fontScale="70000" lnSpcReduction="20000"/>
          </a:bodyPr>
          <a:lstStyle/>
          <a:p>
            <a:pPr marL="44450" indent="311150" algn="just">
              <a:buNone/>
            </a:pPr>
            <a:r>
              <a:rPr lang="ru-RU" b="1" dirty="0"/>
              <a:t> </a:t>
            </a:r>
            <a:r>
              <a:rPr lang="ru-RU" sz="2900" b="1" dirty="0">
                <a:latin typeface="Times New Roman" pitchFamily="18" charset="0"/>
                <a:cs typeface="Times New Roman" pitchFamily="18" charset="0"/>
              </a:rPr>
              <a:t>- ребёнок должен знать, что собаки воспринимают улыбку как оскал зубов, а пристальный взгляд как вызов на поединок; </a:t>
            </a:r>
          </a:p>
          <a:p>
            <a:pPr marL="44450" indent="311150" algn="just">
              <a:buNone/>
            </a:pPr>
            <a:r>
              <a:rPr lang="ru-RU" sz="2900" b="1" dirty="0">
                <a:latin typeface="Times New Roman" pitchFamily="18" charset="0"/>
                <a:cs typeface="Times New Roman" pitchFamily="18" charset="0"/>
              </a:rPr>
              <a:t>        - ребенку необходимо делать так, как поступает собака, признав свое поражение:</a:t>
            </a:r>
          </a:p>
          <a:p>
            <a:pPr marL="44450" indent="311150" algn="just">
              <a:buNone/>
            </a:pPr>
            <a:r>
              <a:rPr lang="ru-RU" sz="2900" b="1" dirty="0">
                <a:latin typeface="Times New Roman" pitchFamily="18" charset="0"/>
                <a:cs typeface="Times New Roman" pitchFamily="18" charset="0"/>
              </a:rPr>
              <a:t>         а) отвести взгляд в сторону;</a:t>
            </a:r>
          </a:p>
          <a:p>
            <a:pPr marL="44450" indent="311150" algn="just">
              <a:buNone/>
            </a:pPr>
            <a:r>
              <a:rPr lang="ru-RU" sz="2900" b="1" dirty="0">
                <a:latin typeface="Times New Roman" pitchFamily="18" charset="0"/>
                <a:cs typeface="Times New Roman" pitchFamily="18" charset="0"/>
              </a:rPr>
              <a:t>         б) вести себя спокойно и миролюбиво;</a:t>
            </a:r>
          </a:p>
          <a:p>
            <a:pPr marL="44450" indent="311150" algn="just">
              <a:buNone/>
            </a:pPr>
            <a:r>
              <a:rPr lang="ru-RU" sz="2900" b="1" dirty="0">
                <a:latin typeface="Times New Roman" pitchFamily="18" charset="0"/>
                <a:cs typeface="Times New Roman" pitchFamily="18" charset="0"/>
              </a:rPr>
              <a:t>         в) не делать резких движений;</a:t>
            </a:r>
          </a:p>
          <a:p>
            <a:pPr marL="44450" indent="311150" algn="just">
              <a:buNone/>
            </a:pPr>
            <a:r>
              <a:rPr lang="ru-RU" sz="2900" b="1" dirty="0">
                <a:latin typeface="Times New Roman" pitchFamily="18" charset="0"/>
                <a:cs typeface="Times New Roman" pitchFamily="18" charset="0"/>
              </a:rPr>
              <a:t>         г) не поднимать руки над головой;</a:t>
            </a:r>
          </a:p>
          <a:p>
            <a:pPr marL="44450" indent="311150" algn="just">
              <a:buNone/>
            </a:pPr>
            <a:r>
              <a:rPr lang="ru-RU" sz="2900" b="1" dirty="0">
                <a:latin typeface="Times New Roman" pitchFamily="18" charset="0"/>
                <a:cs typeface="Times New Roman" pitchFamily="18" charset="0"/>
              </a:rPr>
              <a:t>         д) не поворачиваться к собаке спиной;</a:t>
            </a:r>
          </a:p>
          <a:p>
            <a:pPr marL="44450" indent="311150" algn="just">
              <a:buNone/>
            </a:pPr>
            <a:r>
              <a:rPr lang="ru-RU" sz="2900" b="1" dirty="0">
                <a:latin typeface="Times New Roman" pitchFamily="18" charset="0"/>
                <a:cs typeface="Times New Roman" pitchFamily="18" charset="0"/>
              </a:rPr>
              <a:t>         е) не убегать от нее.</a:t>
            </a:r>
          </a:p>
          <a:p>
            <a:pPr marL="44450" indent="311150" algn="just">
              <a:buNone/>
            </a:pPr>
            <a:r>
              <a:rPr lang="ru-RU" sz="2900" b="1" dirty="0">
                <a:latin typeface="Times New Roman" pitchFamily="18" charset="0"/>
                <a:cs typeface="Times New Roman" pitchFamily="18" charset="0"/>
              </a:rPr>
              <a:t>         Перед тем как укусить, собака подает упреждающие сигналы: прижимает уши, приседает на задние лапы, рычит, скалит зубы.</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1340768"/>
            <a:ext cx="792088" cy="393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7776" y="1484784"/>
            <a:ext cx="2016224" cy="318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1233"/>
            <a:ext cx="611560" cy="315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76196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31640" y="751344"/>
            <a:ext cx="5472608" cy="5016758"/>
          </a:xfrm>
          <a:prstGeom prst="rect">
            <a:avLst/>
          </a:prstGeom>
        </p:spPr>
        <p:txBody>
          <a:bodyPr wrap="square">
            <a:spAutoFit/>
          </a:bodyPr>
          <a:lstStyle/>
          <a:p>
            <a:pPr indent="355600" algn="just"/>
            <a:r>
              <a:rPr lang="ru-RU" dirty="0"/>
              <a:t> </a:t>
            </a:r>
            <a:r>
              <a:rPr lang="ru-RU" sz="2000" b="1" dirty="0">
                <a:latin typeface="Times New Roman" pitchFamily="18" charset="0"/>
                <a:cs typeface="Times New Roman" pitchFamily="18" charset="0"/>
              </a:rPr>
              <a:t>Если нападение собаки неизбежно, то необходимо выполнить следующие действия:</a:t>
            </a:r>
          </a:p>
          <a:p>
            <a:pPr indent="355600" algn="just"/>
            <a:r>
              <a:rPr lang="ru-RU" sz="2000" b="1" dirty="0">
                <a:solidFill>
                  <a:srgbClr val="FF0000"/>
                </a:solidFill>
                <a:latin typeface="Times New Roman" pitchFamily="18" charset="0"/>
                <a:cs typeface="Times New Roman" pitchFamily="18" charset="0"/>
              </a:rPr>
              <a:t>         - прижать подбородок к груди, защитив шею;</a:t>
            </a:r>
          </a:p>
          <a:p>
            <a:pPr indent="355600" algn="just"/>
            <a:r>
              <a:rPr lang="ru-RU" sz="2000" b="1" dirty="0">
                <a:solidFill>
                  <a:srgbClr val="FF0000"/>
                </a:solidFill>
                <a:latin typeface="Times New Roman" pitchFamily="18" charset="0"/>
                <a:cs typeface="Times New Roman" pitchFamily="18" charset="0"/>
              </a:rPr>
              <a:t>         - подставить под пасть собаки сумку, зонт, куртку, обувь, игрушку и т.п.;</a:t>
            </a:r>
          </a:p>
          <a:p>
            <a:pPr indent="355600" algn="just"/>
            <a:r>
              <a:rPr lang="ru-RU" sz="2000" b="1" dirty="0">
                <a:solidFill>
                  <a:srgbClr val="FF0000"/>
                </a:solidFill>
                <a:latin typeface="Times New Roman" pitchFamily="18" charset="0"/>
                <a:cs typeface="Times New Roman" pitchFamily="18" charset="0"/>
              </a:rPr>
              <a:t>         - твердым и решительным голосом попробовать подать команды: «Стоять!», «Фу!», «Нельзя!», «Место!», «Сидеть!», «Лежать!» и т.п.;</a:t>
            </a:r>
          </a:p>
          <a:p>
            <a:pPr indent="355600" algn="just"/>
            <a:r>
              <a:rPr lang="ru-RU" sz="2000" b="1" dirty="0">
                <a:solidFill>
                  <a:srgbClr val="FF0000"/>
                </a:solidFill>
                <a:latin typeface="Times New Roman" pitchFamily="18" charset="0"/>
                <a:cs typeface="Times New Roman" pitchFamily="18" charset="0"/>
              </a:rPr>
              <a:t>          - ребёнок должен помнить, что нельзя подходить к бездомным собакам, какими бы безобидными они не казались;</a:t>
            </a:r>
          </a:p>
          <a:p>
            <a:pPr indent="355600" algn="just"/>
            <a:r>
              <a:rPr lang="ru-RU" sz="2000" b="1" dirty="0">
                <a:solidFill>
                  <a:srgbClr val="FF0000"/>
                </a:solidFill>
                <a:latin typeface="Times New Roman" pitchFamily="18" charset="0"/>
                <a:cs typeface="Times New Roman" pitchFamily="18" charset="0"/>
              </a:rPr>
              <a:t>         - если собака, все таки, укусила ребёнка, необходимо немедленно обратиться к врачу.</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1340768"/>
            <a:ext cx="1368227" cy="393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4137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33509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0"/>
            <a:ext cx="2736304" cy="3332578"/>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9912" y="1"/>
            <a:ext cx="2331876" cy="3371534"/>
          </a:xfrm>
          <a:prstGeom prst="rect">
            <a:avLst/>
          </a:prstGeom>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0410" y="0"/>
            <a:ext cx="2905226" cy="3416163"/>
          </a:xfrm>
          <a:prstGeom prst="rect">
            <a:avLst/>
          </a:prstGeom>
        </p:spPr>
      </p:pic>
      <p:pic>
        <p:nvPicPr>
          <p:cNvPr id="5" name="Рисунок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7909" y="3364386"/>
            <a:ext cx="3004613" cy="3468424"/>
          </a:xfrm>
          <a:prstGeom prst="rect">
            <a:avLst/>
          </a:prstGeom>
        </p:spPr>
      </p:pic>
      <p:pic>
        <p:nvPicPr>
          <p:cNvPr id="6" name="Рисунок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08487" y="3416164"/>
            <a:ext cx="2905220" cy="3416646"/>
          </a:xfrm>
          <a:prstGeom prst="rect">
            <a:avLst/>
          </a:prstGeom>
        </p:spPr>
      </p:pic>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900573"/>
            <a:ext cx="1259632" cy="393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
            <a:ext cx="84137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07558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0"/>
            <a:ext cx="6696744" cy="6247864"/>
          </a:xfrm>
          <a:prstGeom prst="rect">
            <a:avLst/>
          </a:prstGeom>
        </p:spPr>
        <p:txBody>
          <a:bodyPr wrap="square">
            <a:spAutoFit/>
          </a:bodyPr>
          <a:lstStyle/>
          <a:p>
            <a:pPr indent="355600" algn="just"/>
            <a:r>
              <a:rPr lang="ru-RU" b="1" dirty="0">
                <a:solidFill>
                  <a:srgbClr val="FF0000"/>
                </a:solidFill>
              </a:rPr>
              <a:t> </a:t>
            </a:r>
            <a:r>
              <a:rPr lang="ru-RU" sz="2000" b="1" dirty="0">
                <a:solidFill>
                  <a:srgbClr val="FF0000"/>
                </a:solidFill>
                <a:latin typeface="Times New Roman" pitchFamily="18" charset="0"/>
                <a:cs typeface="Times New Roman" pitchFamily="18" charset="0"/>
              </a:rPr>
              <a:t>С детства ребёнка необходимо приучать говорить «НЕТ» в следующих ситуациях:</a:t>
            </a:r>
          </a:p>
          <a:p>
            <a:pPr indent="355600" algn="just"/>
            <a:r>
              <a:rPr lang="ru-RU" sz="2000" b="1" dirty="0">
                <a:latin typeface="Times New Roman" pitchFamily="18" charset="0"/>
                <a:cs typeface="Times New Roman" pitchFamily="18" charset="0"/>
              </a:rPr>
              <a:t>         - когда ребёнку предлагают совершить недостойный поступок;</a:t>
            </a:r>
          </a:p>
          <a:p>
            <a:pPr indent="355600" algn="just"/>
            <a:r>
              <a:rPr lang="ru-RU" sz="2000" b="1" dirty="0">
                <a:latin typeface="Times New Roman" pitchFamily="18" charset="0"/>
                <a:cs typeface="Times New Roman" pitchFamily="18" charset="0"/>
              </a:rPr>
              <a:t>         - если ребёнку предлагают поехать куда-нибудь, предупреждая, чтобы он об этом никому не говорил;</a:t>
            </a:r>
          </a:p>
          <a:p>
            <a:pPr indent="355600" algn="just"/>
            <a:r>
              <a:rPr lang="ru-RU" sz="2000" b="1" dirty="0">
                <a:latin typeface="Times New Roman" pitchFamily="18" charset="0"/>
                <a:cs typeface="Times New Roman" pitchFamily="18" charset="0"/>
              </a:rPr>
              <a:t>         - когда незнакомый человек предлагает ребёнку что-либо сладкое (конфеты, пирожные, пирожки и т.п.);</a:t>
            </a:r>
          </a:p>
          <a:p>
            <a:pPr indent="355600" algn="just"/>
            <a:r>
              <a:rPr lang="ru-RU" sz="2000" b="1" dirty="0">
                <a:latin typeface="Times New Roman" pitchFamily="18" charset="0"/>
                <a:cs typeface="Times New Roman" pitchFamily="18" charset="0"/>
              </a:rPr>
              <a:t>         - когда ребёнку предлагают «хорошо» отдохнуть вдали от взрослых, родителей;</a:t>
            </a:r>
          </a:p>
          <a:p>
            <a:pPr indent="355600" algn="just"/>
            <a:r>
              <a:rPr lang="ru-RU" sz="2000" b="1" dirty="0">
                <a:latin typeface="Times New Roman" pitchFamily="18" charset="0"/>
                <a:cs typeface="Times New Roman" pitchFamily="18" charset="0"/>
              </a:rPr>
              <a:t>         - если незнакомые люди предлагают довезти ребёнка на машине или показать им дорогу, сидя в машине;</a:t>
            </a:r>
          </a:p>
          <a:p>
            <a:pPr indent="355600" algn="just"/>
            <a:r>
              <a:rPr lang="ru-RU" sz="2000" b="1" dirty="0">
                <a:latin typeface="Times New Roman" pitchFamily="18" charset="0"/>
                <a:cs typeface="Times New Roman" pitchFamily="18" charset="0"/>
              </a:rPr>
              <a:t>         - когда малознакомые или незнакомые люди приглашают ребенка к себе в гости, на дискотеку и т.д.;</a:t>
            </a:r>
          </a:p>
          <a:p>
            <a:pPr indent="355600" algn="just"/>
            <a:r>
              <a:rPr lang="ru-RU" sz="2000" b="1" dirty="0">
                <a:latin typeface="Times New Roman" pitchFamily="18" charset="0"/>
                <a:cs typeface="Times New Roman" pitchFamily="18" charset="0"/>
              </a:rPr>
              <a:t>          - когда предлагают погадать с целью узнать будущее;</a:t>
            </a:r>
          </a:p>
          <a:p>
            <a:pPr indent="355600" algn="just"/>
            <a:r>
              <a:rPr lang="ru-RU" sz="2000" b="1" dirty="0">
                <a:latin typeface="Times New Roman" pitchFamily="18" charset="0"/>
                <a:cs typeface="Times New Roman" pitchFamily="18" charset="0"/>
              </a:rPr>
              <a:t>         - когда ребёнку предлагают на улице купить какой-либо товар по дешевой цене, сыграть в азартную игру, обещая большой выигрыш.</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6269" y="2132856"/>
            <a:ext cx="1262063" cy="393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6825" y="116632"/>
            <a:ext cx="1880952" cy="1822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611560" cy="315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40430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5736" y="5733256"/>
            <a:ext cx="6552728" cy="936104"/>
          </a:xfrm>
        </p:spPr>
        <p:txBody>
          <a:bodyPr/>
          <a:lstStyle/>
          <a:p>
            <a:pPr marL="0" indent="0">
              <a:buNone/>
            </a:pPr>
            <a:r>
              <a:rPr lang="ru-RU" sz="3200" dirty="0">
                <a:latin typeface="Times New Roman" pitchFamily="18" charset="0"/>
                <a:cs typeface="Times New Roman" pitchFamily="18" charset="0"/>
              </a:rPr>
              <a:t> Семейные правила безопасности:</a:t>
            </a:r>
          </a:p>
        </p:txBody>
      </p:sp>
      <p:sp>
        <p:nvSpPr>
          <p:cNvPr id="3" name="Объект 2"/>
          <p:cNvSpPr>
            <a:spLocks noGrp="1"/>
          </p:cNvSpPr>
          <p:nvPr>
            <p:ph sz="quarter" idx="13"/>
          </p:nvPr>
        </p:nvSpPr>
        <p:spPr>
          <a:xfrm>
            <a:off x="395536" y="620688"/>
            <a:ext cx="4382199" cy="4437112"/>
          </a:xfrm>
        </p:spPr>
        <p:txBody>
          <a:bodyPr>
            <a:noAutofit/>
          </a:bodyPr>
          <a:lstStyle/>
          <a:p>
            <a:pPr marL="44450" indent="311150" algn="just">
              <a:buNone/>
            </a:pPr>
            <a:r>
              <a:rPr lang="ru-RU" sz="2000" b="1" dirty="0">
                <a:latin typeface="Times New Roman" pitchFamily="18" charset="0"/>
                <a:cs typeface="Times New Roman" pitchFamily="18" charset="0"/>
              </a:rPr>
              <a:t>Если ваш ребёнок добирается до дома без сопровождения взрослых, продумайте вместе с ним постоянный, наиболее безопасный маршрут. Договоритесь с ребенком о том, что он постоянно будет ходить именно этой дорогой</a:t>
            </a:r>
            <a:r>
              <a:rPr lang="ru-RU" sz="2000" b="1" dirty="0" smtClean="0">
                <a:latin typeface="Times New Roman" pitchFamily="18" charset="0"/>
                <a:cs typeface="Times New Roman" pitchFamily="18" charset="0"/>
              </a:rPr>
              <a:t>.</a:t>
            </a:r>
          </a:p>
          <a:p>
            <a:pPr marL="44450" indent="311150" algn="just">
              <a:buNone/>
            </a:pPr>
            <a:r>
              <a:rPr lang="ru-RU" sz="2000" b="1" dirty="0">
                <a:latin typeface="Times New Roman" pitchFamily="18" charset="0"/>
                <a:cs typeface="Times New Roman" pitchFamily="18" charset="0"/>
              </a:rPr>
              <a:t>Придумайте вместе с детьми кодовое слово, дающее понять, что ваш ребенок говорит под принуждением посторонних лиц</a:t>
            </a:r>
            <a:r>
              <a:rPr lang="ru-RU" sz="2000" b="1" dirty="0" smtClean="0">
                <a:latin typeface="Times New Roman" pitchFamily="18" charset="0"/>
                <a:cs typeface="Times New Roman" pitchFamily="18" charset="0"/>
              </a:rPr>
              <a:t>.</a:t>
            </a:r>
          </a:p>
          <a:p>
            <a:pPr marL="44450" indent="311150" algn="just">
              <a:buNone/>
            </a:pPr>
            <a:r>
              <a:rPr lang="ru-RU" sz="2000" b="1" dirty="0">
                <a:latin typeface="Times New Roman" pitchFamily="18" charset="0"/>
                <a:cs typeface="Times New Roman" pitchFamily="18" charset="0"/>
              </a:rPr>
              <a:t>Оговорите границы окрестностей, в которых ребенок может гулять, предупредив его о возможности несчастных случаев</a:t>
            </a:r>
            <a:r>
              <a:rPr lang="ru-RU" sz="2000" b="1" dirty="0" smtClean="0">
                <a:latin typeface="Times New Roman" pitchFamily="18" charset="0"/>
                <a:cs typeface="Times New Roman" pitchFamily="18" charset="0"/>
              </a:rPr>
              <a:t>.</a:t>
            </a:r>
          </a:p>
        </p:txBody>
      </p:sp>
      <p:pic>
        <p:nvPicPr>
          <p:cNvPr id="7" name="Объект 6"/>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220072" y="318792"/>
            <a:ext cx="3923928" cy="2546894"/>
          </a:xfrm>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4713" y="3414658"/>
            <a:ext cx="3600400" cy="173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64" y="0"/>
            <a:ext cx="84137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68983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41059" y="103772"/>
            <a:ext cx="5827285" cy="4093428"/>
          </a:xfrm>
          <a:prstGeom prst="rect">
            <a:avLst/>
          </a:prstGeom>
        </p:spPr>
        <p:txBody>
          <a:bodyPr wrap="square">
            <a:spAutoFit/>
          </a:bodyPr>
          <a:lstStyle/>
          <a:p>
            <a:pPr indent="355600" algn="just">
              <a:tabLst>
                <a:tab pos="355600" algn="l"/>
              </a:tabLst>
            </a:pPr>
            <a:r>
              <a:rPr lang="ru-RU" sz="2000" b="1" dirty="0">
                <a:solidFill>
                  <a:srgbClr val="FF0000"/>
                </a:solidFill>
                <a:latin typeface="Times New Roman" pitchFamily="18" charset="0"/>
                <a:cs typeface="Times New Roman" pitchFamily="18" charset="0"/>
              </a:rPr>
              <a:t>Правила нахождения вблизи водоёмов и на пляже:</a:t>
            </a:r>
          </a:p>
          <a:p>
            <a:pPr indent="355600" algn="just">
              <a:tabLst>
                <a:tab pos="355600" algn="l"/>
              </a:tabLst>
            </a:pPr>
            <a:r>
              <a:rPr lang="ru-RU" sz="2000" b="1" dirty="0">
                <a:latin typeface="Times New Roman" pitchFamily="18" charset="0"/>
                <a:cs typeface="Times New Roman" pitchFamily="18" charset="0"/>
              </a:rPr>
              <a:t>1. Не разрешайте детям заплывать за водные ограничители (красные буйки) и приближаться близко к водному транспорту, находящемуся на ходу. Требуйте от детей входить в воду медленно, тщательно ощупывая дно. Особенно это важно в местах, где дно не исследовано.</a:t>
            </a:r>
          </a:p>
          <a:p>
            <a:pPr indent="355600" algn="just">
              <a:tabLst>
                <a:tab pos="355600" algn="l"/>
              </a:tabLst>
            </a:pPr>
            <a:r>
              <a:rPr lang="ru-RU" sz="2000" b="1" dirty="0">
                <a:latin typeface="Times New Roman" pitchFamily="18" charset="0"/>
                <a:cs typeface="Times New Roman" pitchFamily="18" charset="0"/>
              </a:rPr>
              <a:t>2. Никогда не оставляйте детей на водных объектах без присмотра взрослых.</a:t>
            </a:r>
          </a:p>
          <a:p>
            <a:pPr indent="355600" algn="just">
              <a:tabLst>
                <a:tab pos="355600" algn="l"/>
              </a:tabLst>
            </a:pPr>
            <a:r>
              <a:rPr lang="ru-RU" sz="2000" b="1" dirty="0">
                <a:latin typeface="Times New Roman" pitchFamily="18" charset="0"/>
                <a:cs typeface="Times New Roman" pitchFamily="18" charset="0"/>
              </a:rPr>
              <a:t>3. Разрешайте детям совершать прыжки в воду только в специально отведенном для этого месте.</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996" y="2276872"/>
            <a:ext cx="1262063" cy="393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4013203"/>
            <a:ext cx="5796136" cy="2604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55" y="1233"/>
            <a:ext cx="84137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57073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3608" y="116632"/>
            <a:ext cx="7110536" cy="5324535"/>
          </a:xfrm>
          <a:prstGeom prst="rect">
            <a:avLst/>
          </a:prstGeom>
        </p:spPr>
        <p:txBody>
          <a:bodyPr wrap="square">
            <a:spAutoFit/>
          </a:bodyPr>
          <a:lstStyle/>
          <a:p>
            <a:pPr indent="355600" algn="just"/>
            <a:r>
              <a:rPr lang="ru-RU" sz="2000" b="1" dirty="0">
                <a:solidFill>
                  <a:srgbClr val="FF0000"/>
                </a:solidFill>
                <a:latin typeface="Times New Roman" pitchFamily="18" charset="0"/>
                <a:cs typeface="Times New Roman" pitchFamily="18" charset="0"/>
              </a:rPr>
              <a:t>ЭТО ВАЖНО ПОМНИТЬ РОДИТЕЛЯМ!</a:t>
            </a:r>
          </a:p>
          <a:p>
            <a:pPr indent="355600" algn="just"/>
            <a:r>
              <a:rPr lang="ru-RU" sz="2000" b="1" dirty="0">
                <a:latin typeface="Times New Roman" pitchFamily="18" charset="0"/>
                <a:cs typeface="Times New Roman" pitchFamily="18" charset="0"/>
              </a:rPr>
              <a:t>Не оставляйте маленьких детей одних дома, в машине, на улице, в многолюдных или, наоборот, безлюдных местах.</a:t>
            </a:r>
          </a:p>
          <a:p>
            <a:pPr indent="355600" algn="just"/>
            <a:r>
              <a:rPr lang="ru-RU" sz="2000" b="1" dirty="0">
                <a:latin typeface="Times New Roman" pitchFamily="18" charset="0"/>
                <a:cs typeface="Times New Roman" pitchFamily="18" charset="0"/>
              </a:rPr>
              <a:t>Сопровождайте детей в школу и домой. Если это невозможно, договоритесь с другими родителями об очередности встреч и всегда узнавайте, кому сегодня вы доверили забрать своего ребенка.</a:t>
            </a:r>
          </a:p>
          <a:p>
            <a:pPr indent="355600" algn="just"/>
            <a:r>
              <a:rPr lang="ru-RU" sz="2000" b="1" dirty="0">
                <a:latin typeface="Times New Roman" pitchFamily="18" charset="0"/>
                <a:cs typeface="Times New Roman" pitchFamily="18" charset="0"/>
              </a:rPr>
              <a:t>Попросите администрацию школы отпускать детей только с известными им членами семьи или специально уполномоченными на то лицами.</a:t>
            </a:r>
          </a:p>
          <a:p>
            <a:pPr indent="355600" algn="just"/>
            <a:r>
              <a:rPr lang="ru-RU" sz="2000" b="1" dirty="0">
                <a:latin typeface="Times New Roman" pitchFamily="18" charset="0"/>
                <a:cs typeface="Times New Roman" pitchFamily="18" charset="0"/>
              </a:rPr>
              <a:t>Предупредите детей, чтобы они не покидали школу с незнакомыми людьми.</a:t>
            </a:r>
          </a:p>
          <a:p>
            <a:pPr indent="355600" algn="just"/>
            <a:r>
              <a:rPr lang="ru-RU" sz="2000" b="1" dirty="0">
                <a:latin typeface="Times New Roman" pitchFamily="18" charset="0"/>
                <a:cs typeface="Times New Roman" pitchFamily="18" charset="0"/>
              </a:rPr>
              <a:t>Познакомьтесь и обменяйтесь телефонами с родителями детей, с которыми ваши дети ходят в школу (детский сад), для своевременного установления местонахождения ребенка, если он вовремя не пришел из школы (детского сада).</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4144" y="1465261"/>
            <a:ext cx="974031" cy="393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5213568"/>
            <a:ext cx="2568417" cy="1637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84137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42780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836712"/>
            <a:ext cx="4824536" cy="5632311"/>
          </a:xfrm>
          <a:prstGeom prst="rect">
            <a:avLst/>
          </a:prstGeom>
        </p:spPr>
        <p:txBody>
          <a:bodyPr wrap="square">
            <a:spAutoFit/>
          </a:bodyPr>
          <a:lstStyle/>
          <a:p>
            <a:pPr indent="355600" algn="just"/>
            <a:r>
              <a:rPr lang="ru-RU" sz="2000" b="1" dirty="0" smtClean="0">
                <a:latin typeface="Times New Roman" pitchFamily="18" charset="0"/>
                <a:cs typeface="Times New Roman" pitchFamily="18" charset="0"/>
              </a:rPr>
              <a:t>Необходимо внушить ребенку, что никогда и ни при каких обстоятельствах родители, бабушки и дедушки не пришлют за ним в школу, домой или во двор незнакомого человека. Если такой человек подойдет, кем бы он ни назвался, надо немедленно бежать в людное место, звонить родителям или обратиться к полицейскому.</a:t>
            </a:r>
          </a:p>
          <a:p>
            <a:pPr indent="355600" algn="just"/>
            <a:r>
              <a:rPr lang="ru-RU" sz="2000" b="1" dirty="0" smtClean="0">
                <a:latin typeface="Times New Roman" pitchFamily="18" charset="0"/>
                <a:cs typeface="Times New Roman" pitchFamily="18" charset="0"/>
              </a:rPr>
              <a:t>Если ребенок хочет куда-либо пойти, то об этом обязательно должен предупредить родителей, сообщив им куда, с кем он идет и когда вернется, сообщив свой маршрут движения. Необходимо, чтобы маршрут движения ребенка не пролегал по лесу, парку, безлюдным и неосвещенным местам</a:t>
            </a:r>
            <a:endParaRPr lang="ru-RU" sz="2000" b="1" dirty="0">
              <a:latin typeface="Times New Roman" pitchFamily="18" charset="0"/>
              <a:cs typeface="Times New Roman" pitchFamily="18" charset="0"/>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6296" y="2564904"/>
            <a:ext cx="1503965" cy="3933056"/>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530" y="116632"/>
            <a:ext cx="3296470" cy="2564904"/>
          </a:xfrm>
          <a:prstGeom prst="rect">
            <a:avLst/>
          </a:prstGeom>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46" y="0"/>
            <a:ext cx="84137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33088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0"/>
            <a:ext cx="6552728" cy="6247864"/>
          </a:xfrm>
          <a:prstGeom prst="rect">
            <a:avLst/>
          </a:prstGeom>
        </p:spPr>
        <p:txBody>
          <a:bodyPr wrap="square">
            <a:spAutoFit/>
          </a:bodyPr>
          <a:lstStyle/>
          <a:p>
            <a:pPr indent="355600" algn="just"/>
            <a:r>
              <a:rPr lang="ru-RU" sz="2000" b="1" dirty="0" smtClean="0">
                <a:latin typeface="Times New Roman" pitchFamily="18" charset="0"/>
                <a:cs typeface="Times New Roman" pitchFamily="18" charset="0"/>
              </a:rPr>
              <a:t>В случае, если ребёнок задержался, то он должен позвонить и попросить родителей встретить его.</a:t>
            </a:r>
          </a:p>
          <a:p>
            <a:pPr indent="355600" algn="just"/>
            <a:r>
              <a:rPr lang="ru-RU" sz="2000" dirty="0" smtClean="0">
                <a:latin typeface="Times New Roman" pitchFamily="18" charset="0"/>
                <a:cs typeface="Times New Roman" pitchFamily="18" charset="0"/>
              </a:rPr>
              <a:t> Сформируйте у ребенка привычку рассказывать о том, как он провёл время, когда оставался без вашего присмотра. </a:t>
            </a:r>
            <a:r>
              <a:rPr lang="ru-RU" sz="2000" b="1" dirty="0" smtClean="0">
                <a:latin typeface="Times New Roman" pitchFamily="18" charset="0"/>
                <a:cs typeface="Times New Roman" pitchFamily="18" charset="0"/>
              </a:rPr>
              <a:t>Ребёнок должен сообщать родителям о частых звонках по, якобы, неправильным номерам или безответных звонках</a:t>
            </a:r>
            <a:r>
              <a:rPr lang="ru-RU" sz="2000" dirty="0" smtClean="0">
                <a:latin typeface="Times New Roman" pitchFamily="18" charset="0"/>
                <a:cs typeface="Times New Roman" pitchFamily="18" charset="0"/>
              </a:rPr>
              <a:t>.</a:t>
            </a:r>
          </a:p>
          <a:p>
            <a:pPr indent="355600" algn="just"/>
            <a:r>
              <a:rPr lang="ru-RU" sz="2000" b="1" dirty="0" smtClean="0">
                <a:latin typeface="Times New Roman" pitchFamily="18" charset="0"/>
                <a:cs typeface="Times New Roman" pitchFamily="18" charset="0"/>
              </a:rPr>
              <a:t>Ребенок обязательно должен знать свое имя и фамилию, имена родителей, домашний адрес и телефон.</a:t>
            </a:r>
          </a:p>
          <a:p>
            <a:pPr indent="355600" algn="just"/>
            <a:r>
              <a:rPr lang="ru-RU" sz="2000" dirty="0" smtClean="0">
                <a:latin typeface="Times New Roman" pitchFamily="18" charset="0"/>
                <a:cs typeface="Times New Roman" pitchFamily="18" charset="0"/>
              </a:rPr>
              <a:t>  </a:t>
            </a:r>
            <a:r>
              <a:rPr lang="ru-RU" sz="2000" b="1" dirty="0" smtClean="0">
                <a:latin typeface="Times New Roman" pitchFamily="18" charset="0"/>
                <a:cs typeface="Times New Roman" pitchFamily="18" charset="0"/>
              </a:rPr>
              <a:t>Дети должны знать, в каких случаях и как можно позвонить в полицию, противопожарную службу и скорую помощь.</a:t>
            </a:r>
          </a:p>
          <a:p>
            <a:pPr indent="355600" algn="just"/>
            <a:r>
              <a:rPr lang="ru-RU" sz="2000" b="1" dirty="0" smtClean="0">
                <a:latin typeface="Times New Roman" pitchFamily="18" charset="0"/>
                <a:cs typeface="Times New Roman" pitchFamily="18" charset="0"/>
              </a:rPr>
              <a:t>Родители, помните, </a:t>
            </a:r>
            <a:r>
              <a:rPr lang="ru-RU" sz="2000" dirty="0" smtClean="0">
                <a:latin typeface="Times New Roman" pitchFamily="18" charset="0"/>
                <a:cs typeface="Times New Roman" pitchFamily="18" charset="0"/>
              </a:rPr>
              <a:t>что покупая детям не по возрасту дорогие подарки (дорогие мобильные телефоны, планшетные компьютеры, игровые консоли и т.д.), которыми ребёнок может пользоваться на улице, </a:t>
            </a:r>
            <a:r>
              <a:rPr lang="ru-RU" sz="2000" b="1" dirty="0" smtClean="0">
                <a:latin typeface="Times New Roman" pitchFamily="18" charset="0"/>
                <a:cs typeface="Times New Roman" pitchFamily="18" charset="0"/>
              </a:rPr>
              <a:t>вы провоцируете злоумышленников на совершение в отношении Вашего ребёнка противоправных действий.</a:t>
            </a:r>
            <a:endParaRPr lang="ru-RU" sz="2000" b="1" dirty="0">
              <a:latin typeface="Times New Roman" pitchFamily="18" charset="0"/>
              <a:cs typeface="Times New Roman" pitchFamily="18" charset="0"/>
            </a:endParaRP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0"/>
            <a:ext cx="2177006" cy="1470736"/>
          </a:xfrm>
          <a:prstGeom prst="rect">
            <a:avLst/>
          </a:prstGeom>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20272" y="1470736"/>
            <a:ext cx="2177006" cy="2030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0957" y="3645024"/>
            <a:ext cx="2308425" cy="2994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9076"/>
            <a:ext cx="539552" cy="316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25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1473794" y="2276873"/>
            <a:ext cx="6842622" cy="3657792"/>
          </a:xfrm>
        </p:spPr>
        <p:txBody>
          <a:bodyPr>
            <a:normAutofit lnSpcReduction="10000"/>
          </a:bodyPr>
          <a:lstStyle/>
          <a:p>
            <a:pPr indent="266700" algn="just"/>
            <a:r>
              <a:rPr lang="ru-RU" b="1" dirty="0">
                <a:latin typeface="Times New Roman" pitchFamily="18" charset="0"/>
                <a:cs typeface="Times New Roman" pitchFamily="18" charset="0"/>
              </a:rPr>
              <a:t>С раннего детства ребёнок должен знать, что люди бывают разные, и общаться надо только с теми, кого знаешь. Очень важно объяснить ребёнку, что незнакомец – это любой человек, которого не знает сам ребенок.</a:t>
            </a:r>
          </a:p>
          <a:p>
            <a:pPr indent="266700" algn="just"/>
            <a:r>
              <a:rPr lang="ru-RU" b="1" dirty="0">
                <a:latin typeface="Times New Roman" pitchFamily="18" charset="0"/>
                <a:cs typeface="Times New Roman" pitchFamily="18" charset="0"/>
              </a:rPr>
              <a:t>Незнакомец может назвать ребёнка по имени, сказать, что пришёл по просьбе его мамы, может позвать посмотреть мультфильмы или предложить конфету. Но если человек ребёнку незнаком, то он должен на все предложения отвечать отказом и в случае опасности кричать</a:t>
            </a:r>
            <a:r>
              <a:rPr lang="ru-RU" b="1" dirty="0">
                <a:solidFill>
                  <a:srgbClr val="FF0000"/>
                </a:solidFill>
                <a:latin typeface="Times New Roman" pitchFamily="18" charset="0"/>
                <a:cs typeface="Times New Roman" pitchFamily="18" charset="0"/>
              </a:rPr>
              <a:t>: «Я его не знаю!».</a:t>
            </a:r>
          </a:p>
          <a:p>
            <a:pPr indent="266700" algn="just"/>
            <a:endParaRPr lang="ru-RU" dirty="0">
              <a:latin typeface="Times New Roman" pitchFamily="18" charset="0"/>
              <a:cs typeface="Times New Roman" pitchFamily="18" charset="0"/>
            </a:endParaRPr>
          </a:p>
        </p:txBody>
      </p:sp>
      <p:sp>
        <p:nvSpPr>
          <p:cNvPr id="3" name="Заголовок 2"/>
          <p:cNvSpPr>
            <a:spLocks noGrp="1"/>
          </p:cNvSpPr>
          <p:nvPr>
            <p:ph type="ctrTitle"/>
          </p:nvPr>
        </p:nvSpPr>
        <p:spPr>
          <a:xfrm>
            <a:off x="1835696" y="980728"/>
            <a:ext cx="6157236" cy="1368152"/>
          </a:xfrm>
        </p:spPr>
        <p:txBody>
          <a:bodyPr/>
          <a:lstStyle/>
          <a:p>
            <a:pPr marL="182880" indent="0" algn="ctr">
              <a:buNone/>
            </a:pPr>
            <a:r>
              <a:rPr lang="ru-RU" sz="2800" dirty="0">
                <a:latin typeface="Times New Roman" pitchFamily="18" charset="0"/>
                <a:cs typeface="Times New Roman" pitchFamily="18" charset="0"/>
              </a:rPr>
              <a:t>Правила безопасности на улице:</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556792"/>
            <a:ext cx="1506537" cy="393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78"/>
            <a:ext cx="84137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53034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77993" y="3645024"/>
            <a:ext cx="1584176" cy="3384376"/>
          </a:xfrm>
        </p:spPr>
        <p:txBody>
          <a:bodyPr/>
          <a:lstStyle/>
          <a:p>
            <a:pPr marL="0" indent="0" algn="ctr">
              <a:buNone/>
            </a:pPr>
            <a:r>
              <a:rPr lang="ru-RU" sz="3200" dirty="0">
                <a:solidFill>
                  <a:srgbClr val="FF0000"/>
                </a:solidFill>
                <a:latin typeface="Times New Roman" pitchFamily="18" charset="0"/>
                <a:cs typeface="Times New Roman" pitchFamily="18" charset="0"/>
              </a:rPr>
              <a:t>Каждый ребёнок должен знать:</a:t>
            </a:r>
          </a:p>
        </p:txBody>
      </p:sp>
      <p:sp>
        <p:nvSpPr>
          <p:cNvPr id="3" name="Объект 2"/>
          <p:cNvSpPr>
            <a:spLocks noGrp="1"/>
          </p:cNvSpPr>
          <p:nvPr>
            <p:ph sz="quarter" idx="13"/>
          </p:nvPr>
        </p:nvSpPr>
        <p:spPr>
          <a:xfrm>
            <a:off x="611560" y="116632"/>
            <a:ext cx="5904656" cy="6741368"/>
          </a:xfrm>
        </p:spPr>
        <p:txBody>
          <a:bodyPr>
            <a:noAutofit/>
          </a:bodyPr>
          <a:lstStyle/>
          <a:p>
            <a:pPr marL="45720" indent="0" algn="just">
              <a:buNone/>
            </a:pPr>
            <a:r>
              <a:rPr lang="ru-RU" sz="2000" b="1" dirty="0">
                <a:latin typeface="Times New Roman" pitchFamily="18" charset="0"/>
                <a:cs typeface="Times New Roman" pitchFamily="18" charset="0"/>
              </a:rPr>
              <a:t>- свое полное имя, фамилию, адрес и номер телефона. Если он потерялся в незнакомом месте (магазине и т.д.), то следует обратиться к сотрудникам полиции, военнослужащим, другим людям в форменной одежде, женщинам пожилого возраста за помощью;</a:t>
            </a:r>
          </a:p>
          <a:p>
            <a:pPr marL="45720" indent="0" algn="just">
              <a:buNone/>
            </a:pPr>
            <a:r>
              <a:rPr lang="ru-RU" sz="2000" b="1" dirty="0">
                <a:latin typeface="Times New Roman" pitchFamily="18" charset="0"/>
                <a:cs typeface="Times New Roman" pitchFamily="18" charset="0"/>
              </a:rPr>
              <a:t>- избегать изолированных улиц и игровых площадок;</a:t>
            </a:r>
          </a:p>
          <a:p>
            <a:pPr marL="45720" indent="0" algn="just">
              <a:buNone/>
            </a:pPr>
            <a:r>
              <a:rPr lang="ru-RU" sz="2000" b="1" dirty="0">
                <a:latin typeface="Times New Roman" pitchFamily="18" charset="0"/>
                <a:cs typeface="Times New Roman" pitchFamily="18" charset="0"/>
              </a:rPr>
              <a:t>- в случае  если маршрут движения ребёнка проходит по автодороге, то он должен идти по краю дороги навстречу транспорту;</a:t>
            </a:r>
          </a:p>
          <a:p>
            <a:pPr marL="45720" indent="0" algn="just">
              <a:buNone/>
            </a:pPr>
            <a:r>
              <a:rPr lang="ru-RU" sz="2000" b="1" dirty="0">
                <a:latin typeface="Times New Roman" pitchFamily="18" charset="0"/>
                <a:cs typeface="Times New Roman" pitchFamily="18" charset="0"/>
              </a:rPr>
              <a:t>- во время игры на улице ребенку запрещено залезать в подвалы, подсобные помещения, заброшенные дома;</a:t>
            </a:r>
          </a:p>
          <a:p>
            <a:pPr marL="45720" indent="0" algn="just">
              <a:buNone/>
            </a:pPr>
            <a:r>
              <a:rPr lang="ru-RU" sz="2000" b="1" dirty="0">
                <a:latin typeface="Times New Roman" pitchFamily="18" charset="0"/>
                <a:cs typeface="Times New Roman" pitchFamily="18" charset="0"/>
              </a:rPr>
              <a:t>- никогда не сообщать посторонним лицам о доходах членов семьи, времени ухода на работу и прихода с работы, планируемых отпусках и продолжительных выездах, другую личную конфиденциальную информацию;</a:t>
            </a:r>
          </a:p>
          <a:p>
            <a:endParaRPr lang="ru-RU" sz="2000" b="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7942" y="3356992"/>
            <a:ext cx="1156058" cy="3428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1226"/>
            <a:ext cx="2659858" cy="335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5420"/>
            <a:ext cx="683568" cy="352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49217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683568" y="188640"/>
            <a:ext cx="6917566" cy="5976664"/>
          </a:xfrm>
        </p:spPr>
        <p:txBody>
          <a:bodyPr>
            <a:noAutofit/>
          </a:bodyPr>
          <a:lstStyle/>
          <a:p>
            <a:pPr marL="44450" indent="311150" algn="just">
              <a:buNone/>
            </a:pPr>
            <a:r>
              <a:rPr lang="ru-RU" sz="2000" b="1" dirty="0">
                <a:latin typeface="Times New Roman" pitchFamily="18" charset="0"/>
                <a:cs typeface="Times New Roman" pitchFamily="18" charset="0"/>
              </a:rPr>
              <a:t>- если ребенку показалось, что его кто-то преследует, необходимо незамедлительно проследовать в людное место, обратиться к взрослому, сообщив обо всех попытках расспроса и приставания. При этом стараться запомнить детали одежды, внешний вид и машину незнакомца, который пытался вступить с ребёнком в контакт;</a:t>
            </a:r>
          </a:p>
          <a:p>
            <a:pPr marL="44450" indent="311150" algn="just">
              <a:buNone/>
            </a:pPr>
            <a:r>
              <a:rPr lang="ru-RU" sz="2000" b="1" dirty="0">
                <a:latin typeface="Times New Roman" pitchFamily="18" charset="0"/>
                <a:cs typeface="Times New Roman" pitchFamily="18" charset="0"/>
              </a:rPr>
              <a:t>- если ребенка остановили и попросили показать дорогу, то ни в коем случае нельзя садиться в незнакомый автомобиль и подходить к нему близко;</a:t>
            </a:r>
          </a:p>
          <a:p>
            <a:pPr marL="44450" indent="311150" algn="just">
              <a:buNone/>
            </a:pPr>
            <a:r>
              <a:rPr lang="ru-RU" sz="2000" b="1" dirty="0">
                <a:latin typeface="Times New Roman" pitchFamily="18" charset="0"/>
                <a:cs typeface="Times New Roman" pitchFamily="18" charset="0"/>
              </a:rPr>
              <a:t>- если навстречу ребёнку идет шумная компания, поведение которой является антиобщественным, необходимо перейти на другую сторону дороги, попытаться обойти эту компанию, не вступать в конфликт;</a:t>
            </a:r>
          </a:p>
          <a:p>
            <a:pPr marL="44450" indent="311150" algn="just">
              <a:buNone/>
            </a:pPr>
            <a:r>
              <a:rPr lang="ru-RU" sz="2000" b="1" dirty="0">
                <a:latin typeface="Times New Roman" pitchFamily="18" charset="0"/>
                <a:cs typeface="Times New Roman" pitchFamily="18" charset="0"/>
              </a:rPr>
              <a:t>- в общественном транспорте лучше садиться ближе к водителю и в случае опасности обратиться к нему за помощью</a:t>
            </a:r>
            <a:r>
              <a:rPr lang="ru-RU" sz="2000" b="1" dirty="0" smtClean="0">
                <a:latin typeface="Times New Roman" pitchFamily="18" charset="0"/>
                <a:cs typeface="Times New Roman" pitchFamily="18" charset="0"/>
              </a:rPr>
              <a:t>;</a:t>
            </a:r>
            <a:endParaRPr lang="ru-RU" sz="2000" b="1"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1134" y="1052736"/>
            <a:ext cx="1511300" cy="393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9" y="0"/>
            <a:ext cx="84137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99913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188640"/>
            <a:ext cx="6390456" cy="2862322"/>
          </a:xfrm>
          <a:prstGeom prst="rect">
            <a:avLst/>
          </a:prstGeom>
        </p:spPr>
        <p:txBody>
          <a:bodyPr wrap="square">
            <a:spAutoFit/>
          </a:bodyPr>
          <a:lstStyle/>
          <a:p>
            <a:pPr indent="355600" algn="just"/>
            <a:r>
              <a:rPr lang="ru-RU" sz="2000" b="1" dirty="0" smtClean="0">
                <a:latin typeface="Times New Roman" pitchFamily="18" charset="0"/>
                <a:cs typeface="Times New Roman" pitchFamily="18" charset="0"/>
              </a:rPr>
              <a:t>- в случае если к ребёнку пристал незнакомый человек (люди), ему угрожает опасность, необходимо, чтобы ребёнок не впадал в панику, по сопротивлялся (брыкался, кусался, царапался, убегал, кричал), громко закричал, привлекая внимание прохожих;</a:t>
            </a:r>
          </a:p>
          <a:p>
            <a:pPr indent="355600" algn="just"/>
            <a:r>
              <a:rPr lang="ru-RU" sz="2000" b="1" dirty="0" smtClean="0">
                <a:latin typeface="Times New Roman" pitchFamily="18" charset="0"/>
                <a:cs typeface="Times New Roman" pitchFamily="18" charset="0"/>
              </a:rPr>
              <a:t>- при возникновении опасной ситуации ребёнку необходимо бежать в ближайшее безопасное, людное место: школу, больницу, магазин, полицию и т.д.</a:t>
            </a:r>
          </a:p>
          <a:p>
            <a:pPr indent="355600" algn="just"/>
            <a:endParaRPr lang="ru-RU" sz="2000" b="1" dirty="0">
              <a:latin typeface="Times New Roman" pitchFamily="18" charset="0"/>
              <a:cs typeface="Times New Roman" pitchFamily="18" charset="0"/>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312" y="908883"/>
            <a:ext cx="1511300" cy="393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2" y="3645024"/>
            <a:ext cx="4572000" cy="2952750"/>
          </a:xfrm>
          <a:prstGeom prst="rect">
            <a:avLst/>
          </a:prstGeom>
        </p:spPr>
      </p:pic>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88" y="0"/>
            <a:ext cx="84137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76649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5085184"/>
            <a:ext cx="3888432" cy="1429313"/>
          </a:xfrm>
        </p:spPr>
        <p:txBody>
          <a:bodyPr/>
          <a:lstStyle/>
          <a:p>
            <a:pPr marL="0" indent="0" algn="ctr">
              <a:buNone/>
            </a:pPr>
            <a:r>
              <a:rPr lang="ru-RU" sz="2800" dirty="0">
                <a:solidFill>
                  <a:srgbClr val="FF0000"/>
                </a:solidFill>
                <a:latin typeface="Times New Roman" pitchFamily="18" charset="0"/>
                <a:cs typeface="Times New Roman" pitchFamily="18" charset="0"/>
              </a:rPr>
              <a:t>Правила безопасности, если ребёнок дома один: </a:t>
            </a:r>
          </a:p>
        </p:txBody>
      </p:sp>
      <p:sp>
        <p:nvSpPr>
          <p:cNvPr id="3" name="Объект 2"/>
          <p:cNvSpPr>
            <a:spLocks noGrp="1"/>
          </p:cNvSpPr>
          <p:nvPr>
            <p:ph sz="quarter" idx="13"/>
          </p:nvPr>
        </p:nvSpPr>
        <p:spPr>
          <a:xfrm>
            <a:off x="1115616" y="404664"/>
            <a:ext cx="6428184" cy="3801576"/>
          </a:xfrm>
        </p:spPr>
        <p:txBody>
          <a:bodyPr>
            <a:normAutofit fontScale="55000" lnSpcReduction="20000"/>
          </a:bodyPr>
          <a:lstStyle/>
          <a:p>
            <a:pPr marL="45720" indent="0" algn="just">
              <a:buNone/>
            </a:pPr>
            <a:r>
              <a:rPr lang="ru-RU" sz="3600" b="1" dirty="0">
                <a:latin typeface="Times New Roman" pitchFamily="18" charset="0"/>
                <a:cs typeface="Times New Roman" pitchFamily="18" charset="0"/>
              </a:rPr>
              <a:t>- если кто-то позвонил в дверь, то перед тем как открыть входную дверь, ребёнку необходимо посмотреть в дверной глазок и спросить «Кто там?»;</a:t>
            </a:r>
          </a:p>
          <a:p>
            <a:pPr marL="45720" indent="0" algn="just">
              <a:buNone/>
            </a:pPr>
            <a:r>
              <a:rPr lang="ru-RU" sz="3600" b="1" dirty="0">
                <a:latin typeface="Times New Roman" pitchFamily="18" charset="0"/>
                <a:cs typeface="Times New Roman" pitchFamily="18" charset="0"/>
              </a:rPr>
              <a:t>         - если глазок закрыт с другой стороны или на лестничной площадке никого не видно, ни в коем случае не открывать дверь;</a:t>
            </a:r>
          </a:p>
          <a:p>
            <a:pPr marL="45720" indent="0" algn="just">
              <a:buNone/>
            </a:pPr>
            <a:r>
              <a:rPr lang="ru-RU" sz="3600" b="1" dirty="0">
                <a:latin typeface="Times New Roman" pitchFamily="18" charset="0"/>
                <a:cs typeface="Times New Roman" pitchFamily="18" charset="0"/>
              </a:rPr>
              <a:t>         - если ответ «Я», то дверь открывать нельзя, необходимо попросить человека назваться;</a:t>
            </a:r>
          </a:p>
          <a:p>
            <a:pPr marL="45720" indent="0" algn="just">
              <a:buNone/>
            </a:pPr>
            <a:r>
              <a:rPr lang="ru-RU" sz="3600" b="1" dirty="0">
                <a:latin typeface="Times New Roman" pitchFamily="18" charset="0"/>
                <a:cs typeface="Times New Roman" pitchFamily="18" charset="0"/>
              </a:rPr>
              <a:t>         - если незнакомец представляется знакомым родителей и просит пройти в квартиру, дверь открывать нельзя, необходимо сказать незнакомцу, чтобы он пришел позже, когда будут родители, и незамедлительно об этом сообщить родителям;</a:t>
            </a:r>
          </a:p>
          <a:p>
            <a:pPr marL="45720" indent="0">
              <a:buNone/>
            </a:pPr>
            <a:endParaRPr lang="ru-RU" sz="3600" dirty="0">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268760"/>
            <a:ext cx="1224136" cy="393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1864" y="4120726"/>
            <a:ext cx="5142136" cy="2708920"/>
          </a:xfrm>
          <a:prstGeom prst="rect">
            <a:avLst/>
          </a:prstGeom>
        </p:spPr>
      </p:pic>
      <p:pic>
        <p:nvPicPr>
          <p:cNvPr id="163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672"/>
            <a:ext cx="84137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4152150"/>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326</TotalTime>
  <Words>2034</Words>
  <Application>Microsoft Office PowerPoint</Application>
  <PresentationFormat>Экран (4:3)</PresentationFormat>
  <Paragraphs>99</Paragraphs>
  <Slides>21</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Воздушный поток</vt:lpstr>
      <vt:lpstr>Презентация PowerPoint</vt:lpstr>
      <vt:lpstr> Семейные правила безопасности:</vt:lpstr>
      <vt:lpstr>Презентация PowerPoint</vt:lpstr>
      <vt:lpstr>Презентация PowerPoint</vt:lpstr>
      <vt:lpstr>Правила безопасности на улице:</vt:lpstr>
      <vt:lpstr>Каждый ребёнок должен знать:</vt:lpstr>
      <vt:lpstr>Презентация PowerPoint</vt:lpstr>
      <vt:lpstr>Презентация PowerPoint</vt:lpstr>
      <vt:lpstr>Правила безопасности, если ребёнок дома один: </vt:lpstr>
      <vt:lpstr>Презентация PowerPoint</vt:lpstr>
      <vt:lpstr>Презентация PowerPoint</vt:lpstr>
      <vt:lpstr> Правила безопасности, если ребёнок дома один: </vt:lpstr>
      <vt:lpstr>Презентация PowerPoint</vt:lpstr>
      <vt:lpstr> Правила безопасности при совершении покупок: </vt:lpstr>
      <vt:lpstr>Если ребёнок обнаружил подозрительный (взрывоопасный) предмет: </vt:lpstr>
      <vt:lpstr>Меры безопасности при нападении собак: </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Kostomuksha</dc:creator>
  <cp:lastModifiedBy>Kostomuksha</cp:lastModifiedBy>
  <cp:revision>22</cp:revision>
  <dcterms:created xsi:type="dcterms:W3CDTF">2025-03-27T11:09:43Z</dcterms:created>
  <dcterms:modified xsi:type="dcterms:W3CDTF">2025-03-28T09:51:25Z</dcterms:modified>
</cp:coreProperties>
</file>