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2" r:id="rId2"/>
    <p:sldMasterId id="2147483672" r:id="rId3"/>
  </p:sldMasterIdLst>
  <p:notesMasterIdLst>
    <p:notesMasterId r:id="rId43"/>
  </p:notesMasterIdLst>
  <p:sldIdLst>
    <p:sldId id="256" r:id="rId4"/>
    <p:sldId id="257" r:id="rId5"/>
    <p:sldId id="331" r:id="rId6"/>
    <p:sldId id="332" r:id="rId7"/>
    <p:sldId id="334" r:id="rId8"/>
    <p:sldId id="381" r:id="rId9"/>
    <p:sldId id="382" r:id="rId10"/>
    <p:sldId id="383" r:id="rId11"/>
    <p:sldId id="386" r:id="rId12"/>
    <p:sldId id="388" r:id="rId13"/>
    <p:sldId id="391" r:id="rId14"/>
    <p:sldId id="385" r:id="rId15"/>
    <p:sldId id="397" r:id="rId16"/>
    <p:sldId id="396" r:id="rId17"/>
    <p:sldId id="364" r:id="rId18"/>
    <p:sldId id="374" r:id="rId19"/>
    <p:sldId id="375" r:id="rId20"/>
    <p:sldId id="367" r:id="rId21"/>
    <p:sldId id="366" r:id="rId22"/>
    <p:sldId id="376" r:id="rId23"/>
    <p:sldId id="368" r:id="rId24"/>
    <p:sldId id="377" r:id="rId25"/>
    <p:sldId id="372" r:id="rId26"/>
    <p:sldId id="378" r:id="rId27"/>
    <p:sldId id="371" r:id="rId28"/>
    <p:sldId id="379" r:id="rId29"/>
    <p:sldId id="370" r:id="rId30"/>
    <p:sldId id="380" r:id="rId31"/>
    <p:sldId id="369" r:id="rId32"/>
    <p:sldId id="373" r:id="rId33"/>
    <p:sldId id="398" r:id="rId34"/>
    <p:sldId id="399" r:id="rId35"/>
    <p:sldId id="400" r:id="rId36"/>
    <p:sldId id="403" r:id="rId37"/>
    <p:sldId id="417" r:id="rId38"/>
    <p:sldId id="419" r:id="rId39"/>
    <p:sldId id="418" r:id="rId40"/>
    <p:sldId id="421" r:id="rId41"/>
    <p:sldId id="420" r:id="rId4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D7A2614-E9F5-4296-9EAF-45B521A555FC}">
          <p14:sldIdLst>
            <p14:sldId id="256"/>
            <p14:sldId id="257"/>
            <p14:sldId id="331"/>
            <p14:sldId id="332"/>
            <p14:sldId id="334"/>
            <p14:sldId id="381"/>
            <p14:sldId id="382"/>
            <p14:sldId id="383"/>
            <p14:sldId id="386"/>
            <p14:sldId id="388"/>
            <p14:sldId id="391"/>
            <p14:sldId id="385"/>
            <p14:sldId id="397"/>
            <p14:sldId id="396"/>
            <p14:sldId id="364"/>
            <p14:sldId id="374"/>
            <p14:sldId id="375"/>
            <p14:sldId id="367"/>
            <p14:sldId id="366"/>
            <p14:sldId id="376"/>
            <p14:sldId id="368"/>
            <p14:sldId id="377"/>
            <p14:sldId id="372"/>
            <p14:sldId id="378"/>
            <p14:sldId id="371"/>
            <p14:sldId id="379"/>
            <p14:sldId id="370"/>
            <p14:sldId id="380"/>
            <p14:sldId id="369"/>
            <p14:sldId id="373"/>
            <p14:sldId id="398"/>
            <p14:sldId id="399"/>
            <p14:sldId id="400"/>
            <p14:sldId id="403"/>
            <p14:sldId id="417"/>
            <p14:sldId id="419"/>
            <p14:sldId id="418"/>
            <p14:sldId id="421"/>
            <p14:sldId id="420"/>
          </p14:sldIdLst>
        </p14:section>
        <p14:section name="Раздел без заголовка" id="{CB94457F-045B-4EB8-A05D-137F6A1A4AAC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4" d="100"/>
          <a:sy n="154" d="100"/>
        </p:scale>
        <p:origin x="-300" y="-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C32B9-EA30-4466-BED5-F4A7E843432A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25C87-623D-4EA8-9465-8ADDF9755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12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E69BFD4-D8C1-4C16-B20B-238BA0E5905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6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6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5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4" y="548645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BA7C0C6F-E481-4B58-813F-11F0961DDD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8D7BC7B-CEDB-4706-B10E-557C58C19BF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4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92" y="2349223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9791D86-B465-49A0-9C66-136C410D2D4B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464-C664-4992-B9C7-95C544AA4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9240" cy="856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9240" cy="339408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8" name="PlaceHolder 3"/>
          <p:cNvSpPr>
            <a:spLocks noGrp="1"/>
          </p:cNvSpPr>
          <p:nvPr>
            <p:ph type="dt" idx="4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ftr" idx="5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0" name="PlaceHolder 5"/>
          <p:cNvSpPr>
            <a:spLocks noGrp="1"/>
          </p:cNvSpPr>
          <p:nvPr>
            <p:ph type="sldNum" idx="6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3DE8108-2790-4BA7-8011-62927F7A0D14}" type="slidenum">
              <a:rPr lang="ru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629400" y="205920"/>
            <a:ext cx="2057040" cy="43884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algn="ctr" defTabSz="914400">
              <a:lnSpc>
                <a:spcPct val="100000"/>
              </a:lnSpc>
              <a:buNone/>
            </a:pPr>
            <a:r>
              <a:rPr lang="ru-RU" sz="4400" b="0" strike="noStrike" spc="-1">
                <a:solidFill>
                  <a:schemeClr val="dk1"/>
                </a:solidFill>
                <a:latin typeface="Calibri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205920"/>
            <a:ext cx="6019560" cy="43884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chemeClr val="dk1"/>
                </a:solidFill>
                <a:latin typeface="Calibri"/>
              </a:rPr>
              <a:t>Образец текста</a:t>
            </a:r>
          </a:p>
          <a:p>
            <a:pPr marL="743040" lvl="1" indent="-285840" defTabSz="9144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chemeClr val="dk1"/>
                </a:solidFill>
                <a:latin typeface="Calibri"/>
              </a:rPr>
              <a:t>Второй уровень</a:t>
            </a:r>
          </a:p>
          <a:p>
            <a:pPr marL="1143000" lvl="2" indent="-228600" defTabSz="9144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chemeClr val="dk1"/>
                </a:solidFill>
                <a:latin typeface="Calibri"/>
              </a:rPr>
              <a:t>Третий уровень</a:t>
            </a: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Четвертый уровень</a:t>
            </a: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chemeClr val="dk1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13" name="PlaceHolder 3"/>
          <p:cNvSpPr>
            <a:spLocks noGrp="1"/>
          </p:cNvSpPr>
          <p:nvPr>
            <p:ph type="dt" idx="7"/>
          </p:nvPr>
        </p:nvSpPr>
        <p:spPr>
          <a:xfrm>
            <a:off x="45720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defRPr lang="en-US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ftr" idx="8"/>
          </p:nvPr>
        </p:nvSpPr>
        <p:spPr>
          <a:xfrm>
            <a:off x="3124080" y="4767120"/>
            <a:ext cx="2895120" cy="27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</a:p>
        </p:txBody>
      </p:sp>
      <p:sp>
        <p:nvSpPr>
          <p:cNvPr id="15" name="PlaceHolder 5"/>
          <p:cNvSpPr>
            <a:spLocks noGrp="1"/>
          </p:cNvSpPr>
          <p:nvPr>
            <p:ph type="sldNum" idx="9"/>
          </p:nvPr>
        </p:nvSpPr>
        <p:spPr>
          <a:xfrm>
            <a:off x="6553080" y="4767120"/>
            <a:ext cx="2133360" cy="2736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8358EFE-DB72-479C-AE8D-0D08E7AE7416}" type="slidenum">
              <a:rPr lang="ru" sz="1200" b="0" strike="noStrike" spc="-1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7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lang="en-US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&lt;дата/время&gt;</a:t>
            </a:r>
            <a:endParaRPr lang="ru-RU" sz="1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indent="0" algn="ctr">
              <a:buNone/>
            </a:pPr>
            <a:r>
              <a:rPr lang="ru-RU" sz="1400" b="0" strike="noStrike" spc="-1" smtClean="0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0C5F79A-41BA-42B8-8531-C6010E34237E}" type="slidenum">
              <a:rPr lang="ru" sz="1200" b="0" strike="noStrike" spc="-1" smtClean="0">
                <a:solidFill>
                  <a:schemeClr val="dk1">
                    <a:tint val="75000"/>
                  </a:schemeClr>
                </a:solidFill>
                <a:latin typeface="Arial"/>
                <a:ea typeface="Arial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 dirty="0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000"/>
          </a:bodyPr>
          <a:lstStyle/>
          <a:p>
            <a:pPr indent="0">
              <a:buNone/>
            </a:pPr>
            <a:endParaRPr lang="ru-RU" sz="4400" b="0" strike="noStrike" spc="-1" dirty="0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72" name="Google Shape;189;p31"/>
          <p:cNvPicPr/>
          <p:nvPr/>
        </p:nvPicPr>
        <p:blipFill>
          <a:blip r:embed="rId2"/>
          <a:stretch/>
        </p:blipFill>
        <p:spPr>
          <a:xfrm>
            <a:off x="-68040" y="0"/>
            <a:ext cx="9446760" cy="5313600"/>
          </a:xfrm>
          <a:prstGeom prst="rect">
            <a:avLst/>
          </a:prstGeom>
          <a:ln w="0">
            <a:noFill/>
          </a:ln>
        </p:spPr>
      </p:pic>
      <p:sp>
        <p:nvSpPr>
          <p:cNvPr id="73" name="Прямоугольник 1"/>
          <p:cNvSpPr/>
          <p:nvPr/>
        </p:nvSpPr>
        <p:spPr>
          <a:xfrm>
            <a:off x="109800" y="3850200"/>
            <a:ext cx="3941280" cy="988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15000"/>
              </a:lnSpc>
              <a:spcBef>
                <a:spcPts val="1199"/>
              </a:spcBef>
            </a:pPr>
            <a:r>
              <a:rPr lang="ru-RU" sz="1400" b="0" strike="noStrike" spc="-1" dirty="0">
                <a:solidFill>
                  <a:schemeClr val="lt1"/>
                </a:solidFill>
                <a:latin typeface="Montserrat Medium"/>
                <a:ea typeface="Montserrat Medium"/>
              </a:rPr>
              <a:t>Кадровый центр Сегежского Муниципального округа</a:t>
            </a:r>
            <a:endParaRPr lang="ru-RU" sz="1400" b="0" strike="noStrike" spc="-1" dirty="0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15000"/>
              </a:lnSpc>
              <a:spcBef>
                <a:spcPts val="1199"/>
              </a:spcBef>
            </a:pPr>
            <a:r>
              <a:rPr lang="ru-RU" sz="1400" b="0" strike="noStrike" spc="-1" dirty="0">
                <a:solidFill>
                  <a:schemeClr val="lt1"/>
                </a:solidFill>
                <a:latin typeface="Montserrat Medium"/>
                <a:ea typeface="Montserrat Medium"/>
              </a:rPr>
              <a:t> 2025 год</a:t>
            </a:r>
            <a:endParaRPr lang="ru-RU" sz="1400" b="0" strike="noStrike" spc="-1" dirty="0">
              <a:solidFill>
                <a:srgbClr val="000000"/>
              </a:solidFill>
              <a:latin typeface="XO Oriel"/>
            </a:endParaRPr>
          </a:p>
        </p:txBody>
      </p:sp>
      <p:pic>
        <p:nvPicPr>
          <p:cNvPr id="74" name="Рисунок 2"/>
          <p:cNvPicPr/>
          <p:nvPr/>
        </p:nvPicPr>
        <p:blipFill>
          <a:blip r:embed="rId3"/>
          <a:stretch/>
        </p:blipFill>
        <p:spPr>
          <a:xfrm>
            <a:off x="168120" y="199080"/>
            <a:ext cx="1630800" cy="918360"/>
          </a:xfrm>
          <a:prstGeom prst="rect">
            <a:avLst/>
          </a:prstGeom>
          <a:ln w="0">
            <a:noFill/>
          </a:ln>
        </p:spPr>
      </p:pic>
      <p:pic>
        <p:nvPicPr>
          <p:cNvPr id="75" name="Рисунок 3"/>
          <p:cNvPicPr/>
          <p:nvPr/>
        </p:nvPicPr>
        <p:blipFill>
          <a:blip r:embed="rId4"/>
          <a:stretch/>
        </p:blipFill>
        <p:spPr>
          <a:xfrm flipH="1">
            <a:off x="5659920" y="170280"/>
            <a:ext cx="3484080" cy="5143320"/>
          </a:xfrm>
          <a:prstGeom prst="rect">
            <a:avLst/>
          </a:prstGeom>
          <a:ln w="0">
            <a:noFill/>
          </a:ln>
        </p:spPr>
      </p:pic>
      <p:sp>
        <p:nvSpPr>
          <p:cNvPr id="76" name="Прямоугольник 7"/>
          <p:cNvSpPr/>
          <p:nvPr/>
        </p:nvSpPr>
        <p:spPr>
          <a:xfrm>
            <a:off x="592560" y="1295645"/>
            <a:ext cx="454968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000000"/>
                </a:solidFill>
                <a:latin typeface="Arial"/>
              </a:rPr>
              <a:t>Азбука безопасности в стихах и картинках</a:t>
            </a:r>
            <a:endParaRPr lang="ru-RU" sz="2800" b="0" strike="noStrike" spc="-1" dirty="0">
              <a:solidFill>
                <a:srgbClr val="000000"/>
              </a:solidFill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="http://schemas.microsoft.com/office/powerpoint/2012/main"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51470"/>
            <a:ext cx="3734127" cy="2880319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играйте острыми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Вилками, ножами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Ведь такой «игрушкой»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просто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Что-нибудь поранить.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Будет больно, будет грустно,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Мама поругает...       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Неужели вам игрушек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доме не хватает?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383"/>
            <a:ext cx="2131263" cy="19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14" y="0"/>
            <a:ext cx="1661480" cy="159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84" y="1568234"/>
            <a:ext cx="1656184" cy="157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2571750"/>
            <a:ext cx="38884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Ножницы детям не игрушка,</a:t>
            </a:r>
            <a:br>
              <a:rPr lang="ru-RU" sz="2000" b="1" dirty="0"/>
            </a:br>
            <a:r>
              <a:rPr lang="ru-RU" sz="2000" b="1" dirty="0"/>
              <a:t>Обращаться с ними нужно -</a:t>
            </a:r>
            <a:br>
              <a:rPr lang="ru-RU" sz="2000" b="1" dirty="0"/>
            </a:br>
            <a:r>
              <a:rPr lang="ru-RU" sz="2000" b="1" dirty="0"/>
              <a:t>Аккуратно:</a:t>
            </a:r>
            <a:br>
              <a:rPr lang="ru-RU" sz="2000" b="1" dirty="0"/>
            </a:br>
            <a:r>
              <a:rPr lang="ru-RU" sz="2000" b="1" dirty="0">
                <a:solidFill>
                  <a:srgbClr val="FF0000"/>
                </a:solidFill>
              </a:rPr>
              <a:t>Не кидать, не втыкать и не махать.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Чтоб другому передать,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Кольцами вперед их нужно взять.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91830"/>
            <a:ext cx="2312237" cy="149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10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31475"/>
            <a:ext cx="3158063" cy="236826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Даже в самый чудный вечер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Жечь нельзя без взрослых свечи.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Хоть нарядны и прекрасны,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 они огнеопасны.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753" y="8236"/>
            <a:ext cx="1177679" cy="188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43" y="131475"/>
            <a:ext cx="1425482" cy="160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72" y="-59773"/>
            <a:ext cx="2252527" cy="191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80843" y="1923678"/>
            <a:ext cx="39355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Фейерверки и петарды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Поопасней, чем гепарды –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стреляют, словно пушки.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Это детям не игрушки!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Если зрения вам жалко,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 нельзя смотреть на сварку.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Слишком яркая она,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Потому глазам вредна.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427734"/>
            <a:ext cx="198627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39902"/>
            <a:ext cx="2399144" cy="98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0"/>
            <a:ext cx="4320479" cy="4876006"/>
          </a:xfrm>
        </p:spPr>
        <p:txBody>
          <a:bodyPr numCol="2">
            <a:no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Глуп, кто на велосипеде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ветерком без шлема едет.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Шлем нисколько не смешон,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Жизнь спасти вам может он.</a:t>
            </a:r>
          </a:p>
          <a:p>
            <a:pPr marL="4572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Наколенники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перчатки,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Налокотники и шлем.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Надевай, чтоб быть в порядке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катайся без проблем,</a:t>
            </a:r>
          </a:p>
          <a:p>
            <a:pPr marL="4572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Хоть на скейте, хоть на роликах,</a:t>
            </a:r>
          </a:p>
          <a:p>
            <a:pPr marL="4572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Хоть на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кибермотокроликах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3682"/>
            <a:ext cx="3346450" cy="1303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2891123"/>
            <a:ext cx="2111896" cy="211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74505"/>
            <a:ext cx="2505006" cy="154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8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3" y="3682"/>
            <a:ext cx="2736307" cy="2621348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Ягод и грибов не счесть,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 не все их можно есть.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Прежде чем в рот положить,</a:t>
            </a:r>
          </a:p>
          <a:p>
            <a:pPr marL="45720" indent="0" algn="ctr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Маме с папой покажи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 algn="ctr">
              <a:buNone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332"/>
            <a:ext cx="1458095" cy="9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1851700" cy="98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39224" y="0"/>
            <a:ext cx="23762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ходи по лесу летом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Необутым и раздетым,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Больше на тебе вещей,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Меньше кровопийц – клещей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52120" y="2862321"/>
            <a:ext cx="3491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Трудно в речку с бережка</a:t>
            </a:r>
          </a:p>
          <a:p>
            <a:r>
              <a:rPr lang="ru-RU" sz="2000" b="1" dirty="0"/>
              <a:t>Удержаться от прыжка.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Но сперва проверьте дно,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Вдруг опасное оно,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Вдруг там прыгуна-беднягу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Камень ждет или коряга.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755574" y="2625030"/>
            <a:ext cx="2880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Хоть не очень то удобно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 не все вокруг съедобно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Сделанной в игре еды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Никогда не пробуй ты.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55727"/>
            <a:ext cx="1857807" cy="145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392" y="1042661"/>
            <a:ext cx="1637456" cy="163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3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5868" y="195487"/>
            <a:ext cx="3653839" cy="180020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железной на дороге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Поездами сбило многих.</a:t>
            </a:r>
          </a:p>
          <a:p>
            <a:pPr marL="45720" indent="0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Видишь рельсы? 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Никогда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ходи играть туда.</a:t>
            </a:r>
          </a:p>
          <a:p>
            <a:pPr marL="45720" indent="0">
              <a:buNone/>
            </a:pP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8" y="51471"/>
            <a:ext cx="4175447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851670"/>
            <a:ext cx="3168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Помни мамин телефон,</a:t>
            </a:r>
          </a:p>
          <a:p>
            <a:r>
              <a:rPr lang="ru-RU" sz="2000" dirty="0"/>
              <a:t>Пригодиться может он.</a:t>
            </a:r>
          </a:p>
          <a:p>
            <a:r>
              <a:rPr lang="ru-RU" sz="2000" dirty="0"/>
              <a:t>Позвони, коль что случится,</a:t>
            </a:r>
          </a:p>
          <a:p>
            <a:r>
              <a:rPr lang="ru-RU" sz="2000" dirty="0"/>
              <a:t>Мама сразу же примчится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68" y="3897423"/>
            <a:ext cx="3346739" cy="124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9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88281" y="2276172"/>
            <a:ext cx="4839641" cy="792087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53"/>
            <a:ext cx="4032448" cy="514034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5"/>
            <a:ext cx="60960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860032" y="555526"/>
            <a:ext cx="3960440" cy="4104456"/>
          </a:xfrm>
        </p:spPr>
        <p:txBody>
          <a:bodyPr>
            <a:normAutofit fontScale="92500" lnSpcReduction="10000"/>
          </a:bodyPr>
          <a:lstStyle/>
          <a:p>
            <a:pPr marL="142875">
              <a:spcAft>
                <a:spcPts val="0"/>
              </a:spcAft>
            </a:pP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Если квартира твоя высоко</a:t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И добираться туда нелегко,</a:t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Пользуйся лифтом, но только учти:</a:t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лифт с незнакомцами не заходи!</a:t>
            </a:r>
            <a:r>
              <a:rPr lang="ru-RU" sz="2400" b="1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Могут обидеть тебя, напугать,</a:t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Ценные вещи твои отобрать.</a:t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Будь осторожней, мой друг, берегись</a:t>
            </a:r>
            <a:br>
              <a:rPr lang="ru-RU" sz="24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 незнакомцами в лифт не садись!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4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88281" y="2276172"/>
            <a:ext cx="4839641" cy="792087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5"/>
            <a:ext cx="60960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860032" y="127773"/>
            <a:ext cx="3960440" cy="5015729"/>
          </a:xfrm>
        </p:spPr>
        <p:txBody>
          <a:bodyPr>
            <a:noAutofit/>
          </a:bodyPr>
          <a:lstStyle/>
          <a:p>
            <a:pPr marL="142875">
              <a:spcAft>
                <a:spcPts val="0"/>
              </a:spcAft>
            </a:pPr>
            <a:r>
              <a:rPr lang="ru-RU" sz="2000" b="1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Не играй со спичками – это опасно!</a:t>
            </a:r>
            <a:br>
              <a:rPr lang="ru-RU" sz="2000" b="1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спичек коробок нашёл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И высыпал его на стол,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Хотел устроить фейерверк –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Всё полыхнуло, свет померк!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помню больше ничего!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Лишь пламя жжёт меня всего…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Я слышу крики, шум воды…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Как много от огня беды!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Меня </a:t>
            </a: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спасти едва успели,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А вот квартиру не сумели.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Теперь в больнице я лежу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И боль едва переношу.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Хочу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напомнить всем, друзья: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Играть со спичками нельзя!!!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1471"/>
            <a:ext cx="3528392" cy="4896544"/>
          </a:xfrm>
        </p:spPr>
      </p:pic>
    </p:spTree>
    <p:extLst>
      <p:ext uri="{BB962C8B-B14F-4D97-AF65-F5344CB8AC3E}">
        <p14:creationId xmlns:p14="http://schemas.microsoft.com/office/powerpoint/2010/main" val="11014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88281" y="2276172"/>
            <a:ext cx="4839641" cy="792087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5"/>
            <a:ext cx="609600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4860032" y="127773"/>
            <a:ext cx="3960440" cy="5015729"/>
          </a:xfrm>
        </p:spPr>
        <p:txBody>
          <a:bodyPr>
            <a:noAutofit/>
          </a:bodyPr>
          <a:lstStyle/>
          <a:p>
            <a:pPr marL="142875" algn="ctr">
              <a:spcAft>
                <a:spcPts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играй с розеткам                                                                                                                         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Вот розетка на стене:                                                                                                                                                   Надо знать - тебе и мне,                                                                                                                                               Что в неё карандаши                                                                                                                                                      Не вставляют малыши.                                                                                                                                               Это дырочки не тронь                                                                                                                                                   -Вспыхнет сразу же огонь!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Ток бежит внутри розетки,                                                                                                                                           Не играйте с нею, детки!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3888432" cy="5143500"/>
          </a:xfrm>
        </p:spPr>
      </p:pic>
    </p:spTree>
    <p:extLst>
      <p:ext uri="{BB962C8B-B14F-4D97-AF65-F5344CB8AC3E}">
        <p14:creationId xmlns:p14="http://schemas.microsoft.com/office/powerpoint/2010/main" val="313068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35462" y="2409988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1142999" y="136360"/>
            <a:ext cx="3346704" cy="430759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выглядывай из открытого окна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Светит солнышко в окошко.                                                                                                                                        На окне мурлычет кошка.                                                                                                                                            Рядом куколка сидит                                                                                                                                                    И на улицу глядит.                                                                                                                                                        Скажем кукле, скажем кошке: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сидите на окошке!                                                                                                                                                    Неужели вам не ясно?                                                                                                                                                  На окне сидеть опасно! 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392488" cy="5131762"/>
          </a:xfrm>
        </p:spPr>
      </p:pic>
    </p:spTree>
    <p:extLst>
      <p:ext uri="{BB962C8B-B14F-4D97-AF65-F5344CB8AC3E}">
        <p14:creationId xmlns:p14="http://schemas.microsoft.com/office/powerpoint/2010/main" val="310988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35461" y="2374965"/>
            <a:ext cx="4680522" cy="60960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739"/>
            <a:ext cx="3962400" cy="5131762"/>
          </a:xfrm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3247246"/>
          </a:xfrm>
        </p:spPr>
        <p:txBody>
          <a:bodyPr>
            <a:normAutofit fontScale="62500" lnSpcReduction="20000"/>
          </a:bodyPr>
          <a:lstStyle/>
          <a:p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Не оставляй открытыми краны с водой                                                                                                           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Буль-буль-</a:t>
            </a:r>
            <a:r>
              <a:rPr lang="ru-RU" sz="3200" dirty="0" err="1">
                <a:latin typeface="Times New Roman" pitchFamily="18" charset="0"/>
                <a:cs typeface="Times New Roman" pitchFamily="18" charset="0"/>
              </a:rPr>
              <a:t>буль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– вода бежит                                                                                                                                       Мишка в ванную спешит.                                                                                                                                              Словно смелый капитан,                                                                                                                                              Будет он купаться сам.                                                                                                                                                  Ты плыви, кораблик мой,                                                                                                                                              Я поплаваю с тобой!                                                                                                                                                    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из дома не уплыть,                                                                                                                                               Не забуду кран закрыть! </a:t>
            </a:r>
          </a:p>
        </p:txBody>
      </p:sp>
    </p:spTree>
    <p:extLst>
      <p:ext uri="{BB962C8B-B14F-4D97-AF65-F5344CB8AC3E}">
        <p14:creationId xmlns:p14="http://schemas.microsoft.com/office/powerpoint/2010/main" val="3964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11;p26"/>
          <p:cNvSpPr/>
          <p:nvPr/>
        </p:nvSpPr>
        <p:spPr>
          <a:xfrm>
            <a:off x="4739400" y="4079160"/>
            <a:ext cx="714600" cy="57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900" b="0" strike="noStrike" spc="-1">
              <a:solidFill>
                <a:srgbClr val="CF451F"/>
              </a:solidFill>
              <a:latin typeface="Montserrat Medium"/>
              <a:ea typeface="Montserrat Medium"/>
            </a:endParaRPr>
          </a:p>
        </p:txBody>
      </p:sp>
      <p:pic>
        <p:nvPicPr>
          <p:cNvPr id="78" name="Picture 2" descr="https://downloader.disk.yandex.ru/preview/306a6e25658ff7fe543289cb123ac75abc92045e38e6e3e1fb9477d44afc4ef0/66a2356a/AI7c_F_7dlMKG_Tfu1ZY52DiqFwXS4nIqlEWgVolwWUSmk5_RhVzXtq9_2s6jX3FiMdEc1cV_JR2Pgg0wcVXAA%3D%3D?uid=0&amp;filename=logo_horisontal.jpg&amp;disposition=inline&amp;hash=&amp;limit=0&amp;content_type=image%2Fjpeg&amp;owner_uid=0&amp;tknv=v2&amp;size=1872x966"/>
          <p:cNvPicPr/>
          <p:nvPr/>
        </p:nvPicPr>
        <p:blipFill>
          <a:blip r:embed="rId2"/>
          <a:stretch/>
        </p:blipFill>
        <p:spPr>
          <a:xfrm>
            <a:off x="11" y="0"/>
            <a:ext cx="467533" cy="267494"/>
          </a:xfrm>
          <a:prstGeom prst="rect">
            <a:avLst/>
          </a:prstGeom>
          <a:ln w="0">
            <a:noFill/>
          </a:ln>
        </p:spPr>
      </p:pic>
      <p:sp>
        <p:nvSpPr>
          <p:cNvPr id="80" name="Прямоугольник 3"/>
          <p:cNvSpPr/>
          <p:nvPr/>
        </p:nvSpPr>
        <p:spPr>
          <a:xfrm>
            <a:off x="2411760" y="3391018"/>
            <a:ext cx="480592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35496" y="1419622"/>
            <a:ext cx="2232248" cy="2376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Стихи о правилах безопасности для детей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67745" y="-102541"/>
            <a:ext cx="6743441" cy="523604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 правил есть на свете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должны запомнить дети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спички лучше не играть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Дверь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чужим не открывать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Осторожность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гололед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ушибов сбережет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чего в саду забор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дороге светофор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чтоб не было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беды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шалите у воды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бери без спросу нож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запомни, где живешь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пожар, что нужно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знать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кого на помощь звать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Сто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один , сто два, сто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запомни! И звони!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p15="http://schemas.microsoft.com/office/powerpoint/2012/main" xmlns="">
      <p:transition spd="slow">
        <p:split dir="out"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35461" y="2374965"/>
            <a:ext cx="4680522" cy="60960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3751302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играйте с острыми предметами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Говорил лисёнку папа:                                                                                                                                                 Не бери ножи из шкафа!                                                                                                                                                Повнимательнее будь                                                                                                                                                   – Ножик острый – не забудь!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послушай-ка советы:                                                                                                                                                 Все колючие предметы                                                                                                                                                 Ты бери за рукоятку                                                                                                                                                    – Приучай себя к порядку!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92546"/>
            <a:ext cx="3602360" cy="5328592"/>
          </a:xfrm>
        </p:spPr>
      </p:pic>
    </p:spTree>
    <p:extLst>
      <p:ext uri="{BB962C8B-B14F-4D97-AF65-F5344CB8AC3E}">
        <p14:creationId xmlns:p14="http://schemas.microsoft.com/office/powerpoint/2010/main" val="203859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72" y="0"/>
            <a:ext cx="4563289" cy="5143500"/>
          </a:xfrm>
        </p:spPr>
      </p:pic>
      <p:sp>
        <p:nvSpPr>
          <p:cNvPr id="9" name="Прямоугольник 8"/>
          <p:cNvSpPr/>
          <p:nvPr/>
        </p:nvSpPr>
        <p:spPr>
          <a:xfrm>
            <a:off x="5292080" y="1556088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Мой овощи и фрукты       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Нужно всегда за здоровьем следить,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потому полагается мыть                                                                                                                                           Фрукты и овощи перед едой                                                                                                                                         Очень старательно тёплой водой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…                                                                                                                             Мытое яблоко ярче блестит,                                                                                                                                          Да и живот от него не болит. </a:t>
            </a:r>
          </a:p>
        </p:txBody>
      </p:sp>
    </p:spTree>
    <p:extLst>
      <p:ext uri="{BB962C8B-B14F-4D97-AF65-F5344CB8AC3E}">
        <p14:creationId xmlns:p14="http://schemas.microsoft.com/office/powerpoint/2010/main" val="12231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4032448" cy="5164038"/>
          </a:xfrm>
        </p:spPr>
      </p:pic>
      <p:sp>
        <p:nvSpPr>
          <p:cNvPr id="5" name="Прямоугольник 4"/>
          <p:cNvSpPr/>
          <p:nvPr/>
        </p:nvSpPr>
        <p:spPr>
          <a:xfrm>
            <a:off x="5076056" y="1279089"/>
            <a:ext cx="4067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пускай в дом посторонних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Дома мы одни остались,                                                                                                                                               Расшалились, разыгрались.                                                                                                                                         Слышим вдруг – звенит звонок.                                                                                                                                   Смотрим мы скорей в «глазок»                                                                                         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Незнакомцу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откроем                                                                                                                                               И покрепче дверь закроем.                                                                                                                                           От замка мы отойдём.                                                                                                                                                   Папу с мамой подождём! </a:t>
            </a:r>
          </a:p>
        </p:txBody>
      </p:sp>
    </p:spTree>
    <p:extLst>
      <p:ext uri="{BB962C8B-B14F-4D97-AF65-F5344CB8AC3E}">
        <p14:creationId xmlns:p14="http://schemas.microsoft.com/office/powerpoint/2010/main" val="15846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741"/>
            <a:ext cx="4667250" cy="5131761"/>
          </a:xfrm>
        </p:spPr>
      </p:pic>
      <p:sp>
        <p:nvSpPr>
          <p:cNvPr id="6" name="Прямоугольник 5"/>
          <p:cNvSpPr/>
          <p:nvPr/>
        </p:nvSpPr>
        <p:spPr>
          <a:xfrm>
            <a:off x="5436096" y="195486"/>
            <a:ext cx="3707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трогайте незнакомые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предметы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 вдруг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увидали Незнакомый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предмет, Если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близко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подбежали, Отойдите,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совет.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может быть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взрывчатка, Даже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бомба может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быть, Нужно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сразу вам,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ребятки, 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ноль два скорей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звонить! Пусть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полиция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приедет, Разберётся,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чему,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забытые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предметы, Страшно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трогать самому!</a:t>
            </a:r>
          </a:p>
        </p:txBody>
      </p:sp>
    </p:spTree>
    <p:extLst>
      <p:ext uri="{BB962C8B-B14F-4D97-AF65-F5344CB8AC3E}">
        <p14:creationId xmlns:p14="http://schemas.microsoft.com/office/powerpoint/2010/main" val="1820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5421"/>
            <a:ext cx="4538464" cy="5164038"/>
          </a:xfrm>
        </p:spPr>
      </p:pic>
      <p:sp>
        <p:nvSpPr>
          <p:cNvPr id="7" name="Прямоугольник 6"/>
          <p:cNvSpPr/>
          <p:nvPr/>
        </p:nvSpPr>
        <p:spPr>
          <a:xfrm>
            <a:off x="683568" y="51469"/>
            <a:ext cx="38164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Никогда не дразни собак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Развлекаться можно так: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иду, дразню собак!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язык им покажу,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Кулаком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 погрожу,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маню их колбасой,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кидаю камнем... Ой!!!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Оглянулся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 вокруг —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 много стало вдруг!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лают, и рычат,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Укусить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меня хотят!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мне страшно! Помогите!!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собак скорей спасите!!!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зачем их обижал,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 я не понимал,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собак дразнить нельзя!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Выручайте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же, друзья!!!</a:t>
            </a:r>
          </a:p>
        </p:txBody>
      </p:sp>
    </p:spTree>
    <p:extLst>
      <p:ext uri="{BB962C8B-B14F-4D97-AF65-F5344CB8AC3E}">
        <p14:creationId xmlns:p14="http://schemas.microsoft.com/office/powerpoint/2010/main" val="23184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5" y="-8022"/>
            <a:ext cx="4466455" cy="5151522"/>
          </a:xfrm>
        </p:spPr>
      </p:pic>
      <p:sp>
        <p:nvSpPr>
          <p:cNvPr id="6" name="Прямоугольник 5"/>
          <p:cNvSpPr/>
          <p:nvPr/>
        </p:nvSpPr>
        <p:spPr>
          <a:xfrm>
            <a:off x="5580112" y="1694587"/>
            <a:ext cx="3563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наступай на люки!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Наступать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крышки люков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Опасайся, милый друг.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Перевернётся крышка люка —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тебе придёт каюк.</a:t>
            </a:r>
          </a:p>
        </p:txBody>
      </p:sp>
    </p:spTree>
    <p:extLst>
      <p:ext uri="{BB962C8B-B14F-4D97-AF65-F5344CB8AC3E}">
        <p14:creationId xmlns:p14="http://schemas.microsoft.com/office/powerpoint/2010/main" val="14305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142493" y="2481996"/>
            <a:ext cx="4680522" cy="395536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1741"/>
            <a:ext cx="449419" cy="18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739"/>
            <a:ext cx="3574929" cy="5151522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49422" y="11741"/>
            <a:ext cx="5130693" cy="5131761"/>
          </a:xfrm>
        </p:spPr>
        <p:txBody>
          <a:bodyPr numCol="2" anchor="ctr"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разговаривай с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незнакомцами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Незнакомец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 вам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подходит,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Тихо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разговор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заводит,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конфеты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раздаёт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собой идти зовёт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Говорит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там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машине, Весь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испачканный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бензине, Просит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помощи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щенок, Кто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ему помочь бы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смог?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Есть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ещё котёнок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мелкий, Есть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зайчик, есть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белка, Подойдите, посмотрите,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собою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заберите! Вы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ему не верьте,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дети, Люди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всякие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свете,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Маму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громко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позовите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вперёд быстрей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бегите! Чтоб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беду 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попадать, Нужно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очень твёрдо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знать, 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незнакомцами,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друзья, Разговаривать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нельзя!</a:t>
            </a:r>
          </a:p>
        </p:txBody>
      </p:sp>
    </p:spTree>
    <p:extLst>
      <p:ext uri="{BB962C8B-B14F-4D97-AF65-F5344CB8AC3E}">
        <p14:creationId xmlns:p14="http://schemas.microsoft.com/office/powerpoint/2010/main" val="21826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739"/>
            <a:ext cx="4322440" cy="5131762"/>
          </a:xfrm>
        </p:spPr>
      </p:pic>
      <p:sp>
        <p:nvSpPr>
          <p:cNvPr id="6" name="Прямоугольник 5"/>
          <p:cNvSpPr/>
          <p:nvPr/>
        </p:nvSpPr>
        <p:spPr>
          <a:xfrm>
            <a:off x="5220071" y="429952"/>
            <a:ext cx="388843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Не открывай дверь незн</a:t>
            </a: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акомым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Я один сегодня дома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И шалю немного впрок.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Только взял фотоальбомы,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Раздаётся в дверь звонок.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Хоть за дверью не налётчик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И не вор, и не бандит,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А простой водопроводчик,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Всё равно: пускай стоит.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Пусть бывает мне порою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  <a:t>Очень скучно одному,</a:t>
            </a:r>
            <a:br>
              <a:rPr lang="ru-RU" sz="2000" dirty="0">
                <a:solidFill>
                  <a:srgbClr val="5555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Никогда я не открою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Двери дома никому.</a:t>
            </a:r>
          </a:p>
        </p:txBody>
      </p:sp>
    </p:spTree>
    <p:extLst>
      <p:ext uri="{BB962C8B-B14F-4D97-AF65-F5344CB8AC3E}">
        <p14:creationId xmlns:p14="http://schemas.microsoft.com/office/powerpoint/2010/main" val="186855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70485" y="2409989"/>
            <a:ext cx="4680522" cy="539553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60960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"/>
            <a:ext cx="4250432" cy="5143499"/>
          </a:xfrm>
        </p:spPr>
      </p:pic>
      <p:sp>
        <p:nvSpPr>
          <p:cNvPr id="7" name="Прямоугольник 6"/>
          <p:cNvSpPr/>
          <p:nvPr/>
        </p:nvSpPr>
        <p:spPr>
          <a:xfrm>
            <a:off x="5364088" y="586593"/>
            <a:ext cx="3779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ctr"/>
            <a:r>
              <a:rPr lang="ru-RU" sz="2000" b="1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"Не ходи на тонкий лед!"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Для каждого ребенка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Слова что нужно знать 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ОПАСНОСТЬ!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ЗДЕСЬ ЛЕД ТОНКИЙ!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ЗАПРЕЩЕНО ГУЛЯТЬ!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Он хрупкий под ногами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Опасный тонкий лед.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Подумайте о маме,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Она ведь дома ждет.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Другие есть забавы,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Можно пойти в поход.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Налево, хоть направо,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3B64"/>
                </a:solidFill>
                <a:latin typeface="Times New Roman" pitchFamily="18" charset="0"/>
                <a:cs typeface="Times New Roman" pitchFamily="18" charset="0"/>
              </a:rPr>
              <a:t>Но только не на лед!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9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109749" y="2370727"/>
            <a:ext cx="4759048" cy="539551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9"/>
            <a:ext cx="539552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739"/>
            <a:ext cx="4788024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609600" y="120912"/>
            <a:ext cx="42504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>
                <a:solidFill>
                  <a:srgbClr val="444444"/>
                </a:solidFill>
                <a:latin typeface="Times New Roman" pitchFamily="18" charset="0"/>
                <a:cs typeface="Times New Roman" pitchFamily="18" charset="0"/>
              </a:rPr>
              <a:t>Не играй на стройплощадке!</a:t>
            </a:r>
          </a:p>
          <a:p>
            <a:pPr fontAlgn="base"/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стройках работают,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А не играют.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Лишь глупые дети об этом не знают.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Хоть вам интересно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Играть в жмурки – прятки,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Там бегать и прыгать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Опасно, ребятки!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Вы будете и прыгать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Иль убегать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 можно столкнуться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 ногу сломать,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Иль с лестницы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Без ограниченья свалиться…….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Играли на стройке</a:t>
            </a:r>
          </a:p>
          <a:p>
            <a:pPr fontAlgn="base"/>
            <a:r>
              <a:rPr lang="ru-RU" sz="20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Попали в больницу.</a:t>
            </a:r>
            <a:endParaRPr lang="ru-RU" sz="2000" b="0" i="0" dirty="0">
              <a:solidFill>
                <a:srgbClr val="22222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124745" y="2427736"/>
            <a:ext cx="4752529" cy="720080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7" y="9334"/>
            <a:ext cx="670992" cy="3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88" y="9334"/>
            <a:ext cx="4139951" cy="5134166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334"/>
            <a:ext cx="4392488" cy="5134166"/>
          </a:xfrm>
        </p:spPr>
      </p:pic>
    </p:spTree>
    <p:extLst>
      <p:ext uri="{BB962C8B-B14F-4D97-AF65-F5344CB8AC3E}">
        <p14:creationId xmlns:p14="http://schemas.microsoft.com/office/powerpoint/2010/main" val="49111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4268" y="39939"/>
            <a:ext cx="707609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Не съезжай с перил                                                                                                                                               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Раз, два, три, четыре, пять                                                                                                                                           - Отправляемся гулять!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Мы с перил не упадём                                                                                                                                                   По ступенькам вниз пойдем!       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Чтоб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здоровыми расти                                                                                                                                          Чипсы мы жевать не станем.                                                                                                                                        </a:t>
            </a:r>
            <a:r>
              <a:rPr lang="ru-RU" sz="1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Лучше яблочки достанем                                                                                                                                            - Как полезно кушать их                                                                                                                                              - Витаминов много в них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!   </a:t>
            </a: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Не ешьте много холодного                                                                                                                                   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Мы мороженое ели.                                                                          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С ним не бегали – сидели,                                                                                                                                           Не кричали, не шумели,                                                                                                                                               Потому не заболели.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367" y="62553"/>
            <a:ext cx="2251559" cy="180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22324"/>
            <a:ext cx="2679414" cy="133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017" y="1928402"/>
            <a:ext cx="1997575" cy="132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56" y="3446789"/>
            <a:ext cx="2509391" cy="167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3659013" y="140451"/>
            <a:ext cx="2145904" cy="1444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Правила безопасности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2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355976" y="140451"/>
            <a:ext cx="2016224" cy="1444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Правила безопасности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42929" y="1"/>
            <a:ext cx="86375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Запомни!                                                                                                                                               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Если нам нужны врачи,          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-Набираем мы –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!           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и 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любой звонит,                                                                                                                                                   И полиция спешит!           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мы наберём                                                                                                                                                               –От пожара мы спасём!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играй на проезжей части дороги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 машину мяч летит,                                                                                                                                                  А за ним малыш бежит!                                                                                                                                                  Осторожно! Берегись!                                                                                                                                                Лучше ты остановись!                                                                                                                                                  На дороге не играют         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–Все на свете это знают,                                                                                                                                               Ведь специально для игры.                                                                                                                                           Есть площадки и дворы!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2534"/>
            <a:ext cx="2747798" cy="154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1819085"/>
            <a:ext cx="2338957" cy="175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005" y="2635830"/>
            <a:ext cx="237539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3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2929" y="51469"/>
            <a:ext cx="3236983" cy="324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Знай знаки дорожного движения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дорожного движения.                                                                                                                                               Всюду есть изображения                   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–Знаки разноцветные                                                                                                                                                  –Яркие, приметные!                                                                                                                                                       Их мы понимаем,                                                                                                                                                         Уважаем, соблюдаем.             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Учим знаки не напрасно:                                                                                                                                             С ними очень безопасно! 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"/>
            <a:ext cx="2376264" cy="1393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6" y="2"/>
            <a:ext cx="2987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Знай правила светофора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Днем и ночью тут и там                                                                                                                                                Светофор поможет нам                                                                                                                                                    –Огоньки его горят,                                                                                                                                                  Пешеходам говорят                                                                                                                                                       -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Красный свет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остановись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!         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Жёлтый вспыхнет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оглянись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!                                                                                                                                       Засверкал </a:t>
            </a:r>
            <a:r>
              <a:rPr lang="ru-RU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зелёный свет            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Проходи –препятствий нет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!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1467" y="3219822"/>
            <a:ext cx="3508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Как вести себя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общественном транспорте                                                                                                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Тихо в транспорт мы заходим,                                                                                                                                     Здесь не бегаем, не сорим.                                                                                                                                            Не кричим и не поём                                                                                                                                                   –Хорошо себя ведём!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3093"/>
            <a:ext cx="1794603" cy="134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54014"/>
            <a:ext cx="2376264" cy="193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6372200" y="4123022"/>
            <a:ext cx="25922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Правила безопасности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3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283969" y="-128058"/>
            <a:ext cx="2088231" cy="1444660"/>
          </a:xfrm>
          <a:prstGeom prst="rightArrow">
            <a:avLst>
              <a:gd name="adj1" fmla="val 6283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Правила безопасности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4620"/>
            <a:ext cx="4176464" cy="3240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Переходи улицу только в положенном месте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шоссе бегут машины                                                                                                                                               -Самосвалы, лимузины,                                                                                                                                             И, друзья, конечно, ясно                                                                                                                                             –Здесь ходить всегда опасно!                                                                                                                                       Но спокоен пешеход                                                                                                                                                      –Вот подземный переход!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ступенькам в вниз пойдёшь          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–И дорогу перейдёшь! 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699790" cy="201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2355726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Знать свой адрес.                                                                                                                                           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Адрес свой везде и всюду                                                                                                                                            Никогда я не забуду:                                                                                                                                                       Если даже заблужусь,                                                                                                                                                   Вспомню адрес – и найдусь.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05222"/>
            <a:ext cx="2625938" cy="185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4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3" y="51472"/>
            <a:ext cx="8424937" cy="5428459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разбирай на части телевизор и другую технику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Телевизор наш устроен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Просто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замечательно!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Надо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мне в нём разобраться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внимательно.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Лампы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трубочки, спирали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цветные провода —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Рассмотрю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 все детали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особого труда.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 много оказалось!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их все сумел достать!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так ловко разбиралось...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же их собрать?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назад теперь поставить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тонкий проводок?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Телевизор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как исправить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 работать смог?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родителям признался: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—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Телевизор наш сломался.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конечно, огорчились,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сами с ним возились,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Даже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мастера позвали,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расставил все детали.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мне сказал: —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Приятель,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полез туда некстати!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Сделать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так, как раньше было,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Даже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я теперь не в силах.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мастер всё, что мог,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он нам не помог!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2571751"/>
            <a:ext cx="2697292" cy="22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0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73709" y="2425205"/>
            <a:ext cx="4496519" cy="549105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0"/>
            <a:ext cx="4498975" cy="51435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4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3" y="4204"/>
            <a:ext cx="4101083" cy="5139296"/>
          </a:xfrm>
        </p:spPr>
      </p:pic>
    </p:spTree>
    <p:extLst>
      <p:ext uri="{BB962C8B-B14F-4D97-AF65-F5344CB8AC3E}">
        <p14:creationId xmlns:p14="http://schemas.microsoft.com/office/powerpoint/2010/main" val="332690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73709" y="2425205"/>
            <a:ext cx="4496519" cy="549105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0"/>
            <a:ext cx="4498976" cy="5143500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8" y="0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" y="0"/>
            <a:ext cx="4094905" cy="5143500"/>
          </a:xfrm>
        </p:spPr>
      </p:pic>
    </p:spTree>
    <p:extLst>
      <p:ext uri="{BB962C8B-B14F-4D97-AF65-F5344CB8AC3E}">
        <p14:creationId xmlns:p14="http://schemas.microsoft.com/office/powerpoint/2010/main" val="214410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73709" y="2425205"/>
            <a:ext cx="4496519" cy="549105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0" y="0"/>
            <a:ext cx="4073690" cy="51435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0"/>
            <a:ext cx="4498975" cy="5143500"/>
          </a:xfrm>
        </p:spPr>
      </p:pic>
    </p:spTree>
    <p:extLst>
      <p:ext uri="{BB962C8B-B14F-4D97-AF65-F5344CB8AC3E}">
        <p14:creationId xmlns:p14="http://schemas.microsoft.com/office/powerpoint/2010/main" val="238896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73709" y="2425205"/>
            <a:ext cx="4496519" cy="549105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34045"/>
            <a:ext cx="4535487" cy="5109455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" y="34045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" y="0"/>
            <a:ext cx="4166913" cy="5143500"/>
          </a:xfrm>
        </p:spPr>
      </p:pic>
    </p:spTree>
    <p:extLst>
      <p:ext uri="{BB962C8B-B14F-4D97-AF65-F5344CB8AC3E}">
        <p14:creationId xmlns:p14="http://schemas.microsoft.com/office/powerpoint/2010/main" val="176295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1973709" y="2425205"/>
            <a:ext cx="4496519" cy="549105"/>
          </a:xfrm>
        </p:spPr>
        <p:txBody>
          <a:bodyPr/>
          <a:lstStyle/>
          <a:p>
            <a:pPr algn="ctr"/>
            <a:r>
              <a:rPr lang="ru-RU" sz="2000" dirty="0" smtClean="0"/>
              <a:t>Правила безопасности 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3923928" y="0"/>
            <a:ext cx="5112568" cy="5143500"/>
          </a:xfrm>
        </p:spPr>
        <p:txBody>
          <a:bodyPr numCol="2">
            <a:noAutofit/>
          </a:bodyPr>
          <a:lstStyle/>
          <a:p>
            <a:pPr marL="4572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 разговаривай по телефону с незнакомыми людьми</a:t>
            </a:r>
          </a:p>
          <a:p>
            <a:pPr marL="4572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Если телефон звонит,</a:t>
            </a:r>
          </a:p>
          <a:p>
            <a:pPr marL="4572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Кто-то в трубку говорит:</a:t>
            </a:r>
          </a:p>
          <a:p>
            <a:pPr marL="4572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Как тебя зовут, малыш?</a:t>
            </a:r>
          </a:p>
          <a:p>
            <a:pPr marL="4572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Дома с кем сейчас сидишь?</a:t>
            </a:r>
          </a:p>
          <a:p>
            <a:pPr marL="4572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куда же я попал?</a:t>
            </a:r>
          </a:p>
          <a:p>
            <a:pPr marL="4572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Номер я какой набрал? —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Ничего не отвечай,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Срочно маму подзывай!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Если взрослых дома нет,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веди ни с кем бесед,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— До свидания! — скажи,</a:t>
            </a:r>
          </a:p>
          <a:p>
            <a:pPr marL="45720" indent="0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Быстро трубку положи!</a:t>
            </a:r>
          </a:p>
          <a:p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" y="34045"/>
            <a:ext cx="542925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581749" y="34044"/>
            <a:ext cx="3198164" cy="3473809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Если получишь ожог, </a:t>
            </a:r>
          </a:p>
          <a:p>
            <a:pPr marL="45720" indent="0">
              <a:buNone/>
            </a:pP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окажи себе помощь сам</a:t>
            </a:r>
          </a:p>
          <a:p>
            <a:pPr marL="45720" indent="0"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Если руку ты обжёг,</a:t>
            </a:r>
          </a:p>
          <a:p>
            <a:pPr marL="45720" indent="0">
              <a:buNone/>
            </a:pP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Потерпи, не плачь, дружок!</a:t>
            </a: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 холодною струёй</a:t>
            </a: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 сними и успокой,</a:t>
            </a: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Маслом смажь ожог потом</a:t>
            </a: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прикрой его бинтом</a:t>
            </a: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Иль салфеткой оберни —</a:t>
            </a:r>
          </a:p>
          <a:p>
            <a:pPr marL="45720" indent="0">
              <a:buNone/>
            </a:pPr>
            <a:r>
              <a:rPr lang="ru-RU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врачу скорей звони!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52329"/>
            <a:ext cx="2127796" cy="12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579861"/>
            <a:ext cx="1656184" cy="155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7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106490" y="2517998"/>
            <a:ext cx="4608514" cy="395538"/>
          </a:xfrm>
        </p:spPr>
        <p:txBody>
          <a:bodyPr/>
          <a:lstStyle/>
          <a:p>
            <a:pPr algn="ctr"/>
            <a:r>
              <a:rPr lang="ru-RU" sz="2000" dirty="0" smtClean="0"/>
              <a:t>Правила </a:t>
            </a:r>
            <a:r>
              <a:rPr lang="ru-RU" sz="2000" dirty="0"/>
              <a:t>безопасности в стихах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49450" cy="267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55" y="0"/>
            <a:ext cx="3950541" cy="51435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"/>
            <a:ext cx="4680520" cy="5143500"/>
          </a:xfrm>
        </p:spPr>
      </p:pic>
    </p:spTree>
    <p:extLst>
      <p:ext uri="{BB962C8B-B14F-4D97-AF65-F5344CB8AC3E}">
        <p14:creationId xmlns:p14="http://schemas.microsoft.com/office/powerpoint/2010/main" val="10449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3746376" cy="51435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-92546"/>
            <a:ext cx="4788024" cy="5236046"/>
          </a:xfrm>
        </p:spPr>
      </p:pic>
    </p:spTree>
    <p:extLst>
      <p:ext uri="{BB962C8B-B14F-4D97-AF65-F5344CB8AC3E}">
        <p14:creationId xmlns:p14="http://schemas.microsoft.com/office/powerpoint/2010/main" val="274829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81"/>
            <a:ext cx="3818384" cy="51272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8" y="3681"/>
            <a:ext cx="4716015" cy="5139820"/>
          </a:xfrm>
        </p:spPr>
      </p:pic>
    </p:spTree>
    <p:extLst>
      <p:ext uri="{BB962C8B-B14F-4D97-AF65-F5344CB8AC3E}">
        <p14:creationId xmlns:p14="http://schemas.microsoft.com/office/powerpoint/2010/main" val="2229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51471"/>
            <a:ext cx="3374087" cy="216024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Если гости к вам пришли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Или навестил вас друг,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 тем, как с ним играть —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забудьте выключить утюг!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42760"/>
            <a:ext cx="2750634" cy="237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2139702"/>
            <a:ext cx="30963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холодильнике вода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Летом не теплее льда.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той воды напиться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Можно сильно простудиться.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72869"/>
            <a:ext cx="2748335" cy="173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422442"/>
            <a:ext cx="304932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3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9" y="51471"/>
            <a:ext cx="3528392" cy="302433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Помни: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ванне и под душем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Фен тебе совсем не нужен!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Плеер тоже подождёт –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него дойдёт черёд!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ванне ты пока сидишь,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Обойдись без них, малыш.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Если рядом есть вода,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Электричество – беда!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67540"/>
            <a:ext cx="1849490" cy="187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411510"/>
            <a:ext cx="3726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Бережливым быть умей,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по клавишам не бей,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Там, учтите этот факт –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Электрический контакт.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541" y="1923678"/>
            <a:ext cx="2404634" cy="245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355725"/>
            <a:ext cx="2428997" cy="192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77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2089959" y="2337587"/>
            <a:ext cx="4914321" cy="50209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/>
              <a:t>Правила безопасности в стихах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"/>
            <a:ext cx="6096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131476"/>
            <a:ext cx="3662123" cy="4816540"/>
          </a:xfrm>
        </p:spPr>
        <p:txBody>
          <a:bodyPr>
            <a:noAutofit/>
          </a:bodyPr>
          <a:lstStyle/>
          <a:p>
            <a:pPr marL="0" indent="358775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Сынок хотел, как папа,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стать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 гвоздик забивать;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Попал по пальцу молотком -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рёв сбежался целый дом...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Малыш, запомни наш совет: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тобой чтоб не случилось бед,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Еще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немного подожди: </a:t>
            </a:r>
            <a:b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Сперва придется подрасти...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папины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Брать не будем мы,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Ведь они тяжёлые,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Острые они.</a:t>
            </a:r>
            <a:b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358775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82"/>
            <a:ext cx="2307507" cy="20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778" y="217538"/>
            <a:ext cx="1784626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56279"/>
            <a:ext cx="159364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7694"/>
            <a:ext cx="1365961" cy="109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35846"/>
            <a:ext cx="1446694" cy="103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37" y="3224701"/>
            <a:ext cx="1456839" cy="148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9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3407</TotalTime>
  <Words>1695</Words>
  <Application>Microsoft Office PowerPoint</Application>
  <PresentationFormat>Экран (16:9)</PresentationFormat>
  <Paragraphs>258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Тема Office</vt:lpstr>
      <vt:lpstr>Тема Office</vt:lpstr>
      <vt:lpstr>Воздушный поток</vt:lpstr>
      <vt:lpstr>Презентация PowerPoint</vt:lpstr>
      <vt:lpstr>Презентация PowerPoint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в стихах</vt:lpstr>
      <vt:lpstr>Правила безопасности </vt:lpstr>
      <vt:lpstr>Правила безопасности </vt:lpstr>
      <vt:lpstr>Правила безопасности 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Правила безопасности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безопасности </vt:lpstr>
      <vt:lpstr>Правила безопасности </vt:lpstr>
      <vt:lpstr>Правила безопасности </vt:lpstr>
      <vt:lpstr>Правила безопасности </vt:lpstr>
      <vt:lpstr>Правила безопасности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Журавлёва Екатерина Николаевна</dc:creator>
  <cp:lastModifiedBy>Kostomuksha</cp:lastModifiedBy>
  <cp:revision>278</cp:revision>
  <dcterms:modified xsi:type="dcterms:W3CDTF">2025-03-26T13:24:25Z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10</vt:i4>
  </property>
  <property fmtid="{D5CDD505-2E9C-101B-9397-08002B2CF9AE}" pid="3" name="PresentationFormat">
    <vt:lpwstr>Экран (16:9)</vt:lpwstr>
  </property>
  <property fmtid="{D5CDD505-2E9C-101B-9397-08002B2CF9AE}" pid="4" name="Slides">
    <vt:i4>10</vt:i4>
  </property>
</Properties>
</file>